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4"/>
    <p:sldMasterId id="2147483648" r:id="rId5"/>
  </p:sldMasterIdLst>
  <p:notesMasterIdLst>
    <p:notesMasterId r:id="rId49"/>
  </p:notesMasterIdLst>
  <p:handoutMasterIdLst>
    <p:handoutMasterId r:id="rId50"/>
  </p:handoutMasterIdLst>
  <p:sldIdLst>
    <p:sldId id="256" r:id="rId6"/>
    <p:sldId id="258" r:id="rId7"/>
    <p:sldId id="260" r:id="rId8"/>
    <p:sldId id="293" r:id="rId9"/>
    <p:sldId id="262"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11" r:id="rId26"/>
    <p:sldId id="309" r:id="rId27"/>
    <p:sldId id="310"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29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5226" autoAdjust="0"/>
  </p:normalViewPr>
  <p:slideViewPr>
    <p:cSldViewPr snapToGrid="0">
      <p:cViewPr varScale="1">
        <p:scale>
          <a:sx n="70" d="100"/>
          <a:sy n="70" d="100"/>
        </p:scale>
        <p:origin x="79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3/26/2024</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3/26/2024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10</a:t>
            </a:fld>
            <a:endParaRPr lang="en-US"/>
          </a:p>
        </p:txBody>
      </p:sp>
    </p:spTree>
    <p:extLst>
      <p:ext uri="{BB962C8B-B14F-4D97-AF65-F5344CB8AC3E}">
        <p14:creationId xmlns:p14="http://schemas.microsoft.com/office/powerpoint/2010/main" val="153320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13</a:t>
            </a:fld>
            <a:endParaRPr lang="en-US"/>
          </a:p>
        </p:txBody>
      </p:sp>
    </p:spTree>
    <p:extLst>
      <p:ext uri="{BB962C8B-B14F-4D97-AF65-F5344CB8AC3E}">
        <p14:creationId xmlns:p14="http://schemas.microsoft.com/office/powerpoint/2010/main" val="24079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22</a:t>
            </a:fld>
            <a:endParaRPr lang="en-US"/>
          </a:p>
        </p:txBody>
      </p:sp>
    </p:spTree>
    <p:extLst>
      <p:ext uri="{BB962C8B-B14F-4D97-AF65-F5344CB8AC3E}">
        <p14:creationId xmlns:p14="http://schemas.microsoft.com/office/powerpoint/2010/main" val="39595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24</a:t>
            </a:fld>
            <a:endParaRPr lang="en-US"/>
          </a:p>
        </p:txBody>
      </p:sp>
    </p:spTree>
    <p:extLst>
      <p:ext uri="{BB962C8B-B14F-4D97-AF65-F5344CB8AC3E}">
        <p14:creationId xmlns:p14="http://schemas.microsoft.com/office/powerpoint/2010/main" val="99441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28</a:t>
            </a:fld>
            <a:endParaRPr lang="en-US"/>
          </a:p>
        </p:txBody>
      </p:sp>
    </p:spTree>
    <p:extLst>
      <p:ext uri="{BB962C8B-B14F-4D97-AF65-F5344CB8AC3E}">
        <p14:creationId xmlns:p14="http://schemas.microsoft.com/office/powerpoint/2010/main" val="82781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34</a:t>
            </a:fld>
            <a:endParaRPr lang="en-US"/>
          </a:p>
        </p:txBody>
      </p:sp>
    </p:spTree>
    <p:extLst>
      <p:ext uri="{BB962C8B-B14F-4D97-AF65-F5344CB8AC3E}">
        <p14:creationId xmlns:p14="http://schemas.microsoft.com/office/powerpoint/2010/main" val="177654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39</a:t>
            </a:fld>
            <a:endParaRPr lang="en-US"/>
          </a:p>
        </p:txBody>
      </p:sp>
    </p:spTree>
    <p:extLst>
      <p:ext uri="{BB962C8B-B14F-4D97-AF65-F5344CB8AC3E}">
        <p14:creationId xmlns:p14="http://schemas.microsoft.com/office/powerpoint/2010/main" val="311756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21278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2"/>
            <a:ext cx="12192000" cy="2583738"/>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7280477" y="1585733"/>
            <a:ext cx="2065188" cy="39959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602260" y="1585733"/>
            <a:ext cx="2065188" cy="39959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2819332" y="1607097"/>
            <a:ext cx="2065188" cy="399591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5044180" y="1616307"/>
            <a:ext cx="2065188" cy="399591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76783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8917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0778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59"/>
          </a:xfrm>
          <a:prstGeom prst="rect">
            <a:avLst/>
          </a:prstGeom>
        </p:spPr>
        <p:txBody>
          <a:bodyPr/>
          <a:lstStyle>
            <a:lvl1pPr marL="0" indent="0" algn="ctr">
              <a:buNone/>
              <a:defRPr spc="400" baseline="0"/>
            </a:lvl1pPr>
          </a:lstStyle>
          <a:p>
            <a:r>
              <a:rPr lang="en-US" dirty="0"/>
              <a:t>Click to add photo</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dirty="0"/>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549593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3/26/2024</a:t>
            </a:fld>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909845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7" name="Date Placeholder 6">
            <a:extLst>
              <a:ext uri="{FF2B5EF4-FFF2-40B4-BE49-F238E27FC236}">
                <a16:creationId xmlns:a16="http://schemas.microsoft.com/office/drawing/2014/main" id="{A36A6D30-3C9B-4105-8529-1FC3C4799157}"/>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6F6CE03B-D3BE-49C6-B2A4-0E17803F19A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367271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3" name="Date Placeholder 2">
            <a:extLst>
              <a:ext uri="{FF2B5EF4-FFF2-40B4-BE49-F238E27FC236}">
                <a16:creationId xmlns:a16="http://schemas.microsoft.com/office/drawing/2014/main" id="{57C3E83D-2F76-4F03-9EF6-81DED406531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3D99F77-FE1A-4CD5-8B1C-50D8981A1EE1}"/>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13948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buFont typeface="Segoe UI Light" panose="020B0502040204020203" pitchFamily="34" charset="0"/>
              <a:buNone/>
              <a:defRPr sz="2000" cap="none" spc="50" baseline="0">
                <a:solidFill>
                  <a:schemeClr val="accent4"/>
                </a:solidFill>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3A6B1A04-4BA1-4FCF-B19E-6A052911CC21}"/>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C9DD33EA-800C-403C-867B-B4178A7C375B}"/>
              </a:ext>
            </a:extLst>
          </p:cNvPr>
          <p:cNvSpPr>
            <a:spLocks noGrp="1"/>
          </p:cNvSpPr>
          <p:nvPr>
            <p:ph type="ftr" sz="quarter" idx="11"/>
          </p:nvPr>
        </p:nvSpPr>
        <p:spPr/>
        <p:txBody>
          <a:bodyPr/>
          <a:lstStyle/>
          <a:p>
            <a:r>
              <a:rPr lang="en-US" dirty="0"/>
              <a:t>PRESENTATION TITLE</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dirty="0"/>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dirty="0"/>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729022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2" name="Date Placeholder 1">
            <a:extLst>
              <a:ext uri="{FF2B5EF4-FFF2-40B4-BE49-F238E27FC236}">
                <a16:creationId xmlns:a16="http://schemas.microsoft.com/office/drawing/2014/main" id="{AC52883E-0EA3-4DCA-BB78-AD84BBE53F80}"/>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3" name="Footer Placeholder 2">
            <a:extLst>
              <a:ext uri="{FF2B5EF4-FFF2-40B4-BE49-F238E27FC236}">
                <a16:creationId xmlns:a16="http://schemas.microsoft.com/office/drawing/2014/main" id="{C31860F9-7B15-486D-B68B-1D5E02F61DEA}"/>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58006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dirty="0"/>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780753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7280477" y="1585733"/>
            <a:ext cx="2065188" cy="39959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602260" y="1585733"/>
            <a:ext cx="2065188" cy="39959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2819332" y="1607097"/>
            <a:ext cx="2065188" cy="399591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5044180" y="1616307"/>
            <a:ext cx="2065188" cy="399591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5" name="Date Placeholder 4">
            <a:extLst>
              <a:ext uri="{FF2B5EF4-FFF2-40B4-BE49-F238E27FC236}">
                <a16:creationId xmlns:a16="http://schemas.microsoft.com/office/drawing/2014/main" id="{9843D60E-3024-42AA-9CF9-A44192AE74E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182FBC6-68D1-4570-A549-C4A925FB854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C4F63B8-F105-4AC4-889E-C12790C8EBB9}"/>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8C3AAE30-8A46-485A-BD2B-6ADB1856324D}"/>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767837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AE4E3392-5868-4F6C-BFCC-ECCB66A3B2CC}"/>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DED975EE-261C-47D3-A9E5-7401C706A46E}"/>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89179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235A30FE-146C-418D-B68F-9EBB829D029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6BCBBE8-05C6-4946-80F5-DE319A6FCE8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07788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92B75CEA-DDFB-4C62-B83F-6A0B86FA74F7}"/>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4" name="Footer Placeholder 3">
            <a:extLst>
              <a:ext uri="{FF2B5EF4-FFF2-40B4-BE49-F238E27FC236}">
                <a16:creationId xmlns:a16="http://schemas.microsoft.com/office/drawing/2014/main" id="{5D425E30-50C5-42DD-911D-36C0E732E337}"/>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dirty="0"/>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2A19A048-F803-428B-9A66-6DE56F4DE58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B42CDA7-93A6-45DB-9062-E70E51ACB72C}"/>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549593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3/26/2024</a:t>
            </a:fld>
            <a:endParaRPr lang="en-US"/>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44672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91936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91936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ary Goals">
    <p:bg>
      <p:bgRef idx="1003">
        <a:schemeClr val="bg2"/>
      </p:bgRef>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dirty="0"/>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6">
              <a:lumMod val="40000"/>
              <a:lumOff val="60000"/>
              <a:alpha val="80000"/>
            </a:schemeClr>
          </a:solidFill>
        </p:spPr>
        <p:txBody>
          <a:bodyPr lIns="1371600" tIns="457200" anchor="ctr" anchorCtr="0"/>
          <a:lstStyle>
            <a:lvl1pPr>
              <a:defRPr sz="3200" cap="all" spc="200" baseline="0">
                <a:solidFill>
                  <a:schemeClr val="bg1"/>
                </a:solidFill>
              </a:defRPr>
            </a:lvl1pPr>
          </a:lstStyle>
          <a:p>
            <a:r>
              <a:rPr lang="en-US" dirty="0"/>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6">
              <a:lumMod val="40000"/>
              <a:lumOff val="60000"/>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dirty="0"/>
              <a:t>Click to add title</a:t>
            </a:r>
          </a:p>
        </p:txBody>
      </p:sp>
    </p:spTree>
    <p:extLst>
      <p:ext uri="{BB962C8B-B14F-4D97-AF65-F5344CB8AC3E}">
        <p14:creationId xmlns:p14="http://schemas.microsoft.com/office/powerpoint/2010/main" val="159307397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36727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139488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932706"/>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58006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dirty="0"/>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780753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tx1">
                    <a:tint val="75000"/>
                  </a:schemeClr>
                </a:solidFill>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79" r:id="rId1"/>
    <p:sldLayoutId id="2147483650" r:id="rId2"/>
    <p:sldLayoutId id="2147483666" r:id="rId3"/>
    <p:sldLayoutId id="2147483651" r:id="rId4"/>
    <p:sldLayoutId id="2147483652"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65" r:id="rId17"/>
    <p:sldLayoutId id="2147483653" r:id="rId18"/>
    <p:sldLayoutId id="2147483654" r:id="rId19"/>
    <p:sldLayoutId id="2147483662" r:id="rId20"/>
    <p:sldLayoutId id="2147483663" r:id="rId21"/>
    <p:sldLayoutId id="2147483656" r:id="rId22"/>
    <p:sldLayoutId id="2147483657" r:id="rId23"/>
    <p:sldLayoutId id="2147483664" r:id="rId24"/>
    <p:sldLayoutId id="2147483658" r:id="rId25"/>
    <p:sldLayoutId id="2147483659" r:id="rId26"/>
    <p:sldLayoutId id="2147483660" r:id="rId27"/>
    <p:sldLayoutId id="2147483661" r:id="rId2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3/26/2024</a:t>
            </a:fld>
            <a:endParaRPr lang="en-US"/>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 Id="rId4" Type="http://schemas.openxmlformats.org/officeDocument/2006/relationships/hyperlink" Target="http://www.chicago.gov/eProcureme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hicago.gov/bdp" TargetMode="Externa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303338" y="1467492"/>
            <a:ext cx="7326385" cy="2886395"/>
          </a:xfrm>
        </p:spPr>
        <p:txBody>
          <a:bodyPr/>
          <a:lstStyle/>
          <a:p>
            <a:r>
              <a:rPr lang="en-US" sz="4000" dirty="0">
                <a:solidFill>
                  <a:schemeClr val="accent5">
                    <a:lumMod val="50000"/>
                  </a:schemeClr>
                </a:solidFill>
              </a:rPr>
              <a:t>Procurement Fundamentals: Doing Business with the City of Chicago</a:t>
            </a:r>
          </a:p>
        </p:txBody>
      </p:sp>
      <p:sp>
        <p:nvSpPr>
          <p:cNvPr id="34" name="Rectangle 33">
            <a:extLst>
              <a:ext uri="{FF2B5EF4-FFF2-40B4-BE49-F238E27FC236}">
                <a16:creationId xmlns:a16="http://schemas.microsoft.com/office/drawing/2014/main" id="{106CDEB7-77E8-4351-9B76-07896E7317C0}"/>
              </a:ext>
              <a:ext uri="{C183D7F6-B498-43B3-948B-1728B52AA6E4}">
                <adec:decorative xmlns:adec="http://schemas.microsoft.com/office/drawing/2017/decorative" val="1"/>
              </a:ext>
            </a:extLst>
          </p:cNvPr>
          <p:cNvSpPr/>
          <p:nvPr/>
        </p:nvSpPr>
        <p:spPr>
          <a:xfrm>
            <a:off x="7629722" y="0"/>
            <a:ext cx="2524325" cy="685800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10;&#10;Description automatically generated">
            <a:extLst>
              <a:ext uri="{FF2B5EF4-FFF2-40B4-BE49-F238E27FC236}">
                <a16:creationId xmlns:a16="http://schemas.microsoft.com/office/drawing/2014/main" id="{4FBB91CC-3ABC-9E6E-411C-9EBC0E9F6B93}"/>
              </a:ext>
            </a:extLst>
          </p:cNvPr>
          <p:cNvPicPr>
            <a:picLocks noChangeAspect="1"/>
          </p:cNvPicPr>
          <p:nvPr/>
        </p:nvPicPr>
        <p:blipFill>
          <a:blip r:embed="rId2"/>
          <a:stretch>
            <a:fillRect/>
          </a:stretch>
        </p:blipFill>
        <p:spPr>
          <a:xfrm>
            <a:off x="8028939" y="2382473"/>
            <a:ext cx="3859722" cy="1971413"/>
          </a:xfrm>
          <a:prstGeom prst="rect">
            <a:avLst/>
          </a:prstGeom>
        </p:spPr>
      </p:pic>
      <p:sp>
        <p:nvSpPr>
          <p:cNvPr id="3" name="Text Placeholder 2">
            <a:extLst>
              <a:ext uri="{FF2B5EF4-FFF2-40B4-BE49-F238E27FC236}">
                <a16:creationId xmlns:a16="http://schemas.microsoft.com/office/drawing/2014/main" id="{40DCB029-2387-B211-4CA1-F3E6A6C8C77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Procurement Terms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313121"/>
            <a:ext cx="7155398" cy="611782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Contract</a:t>
            </a:r>
            <a:r>
              <a:rPr lang="en-US" sz="2400" dirty="0">
                <a:solidFill>
                  <a:srgbClr val="002060"/>
                </a:solidFill>
                <a:latin typeface="Arial" panose="020B0604020202020204" pitchFamily="34" charset="0"/>
                <a:cs typeface="Arial" panose="020B0604020202020204" pitchFamily="34" charset="0"/>
              </a:rPr>
              <a:t>- The written agreement between </a:t>
            </a:r>
            <a:r>
              <a:rPr lang="en-US" altLang="en-US" sz="2400" dirty="0">
                <a:solidFill>
                  <a:srgbClr val="002060"/>
                </a:solidFill>
                <a:latin typeface="Arial" panose="020B0604020202020204" pitchFamily="34" charset="0"/>
                <a:cs typeface="Arial" panose="020B0604020202020204" pitchFamily="34" charset="0"/>
              </a:rPr>
              <a:t>the City and a vendor for the provision of goods and/or services to the City by that vendor.  There are a number of different forms of contracts.</a:t>
            </a:r>
          </a:p>
          <a:p>
            <a:pPr marL="285750" indent="-285750">
              <a:lnSpc>
                <a:spcPct val="150000"/>
              </a:lnSpc>
              <a:buFont typeface="Wingdings" panose="05000000000000000000" pitchFamily="2" charset="2"/>
              <a:buChar char="§"/>
            </a:pPr>
            <a:endParaRPr lang="en-US" sz="2400" b="1" dirty="0">
              <a:solidFill>
                <a:srgbClr val="002060"/>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Amendment or Modification- </a:t>
            </a:r>
            <a:r>
              <a:rPr lang="en-US" altLang="en-US" sz="2400" dirty="0">
                <a:solidFill>
                  <a:srgbClr val="002060"/>
                </a:solidFill>
                <a:latin typeface="Arial" panose="020B0604020202020204" pitchFamily="34" charset="0"/>
                <a:cs typeface="Arial" panose="020B0604020202020204" pitchFamily="34" charset="0"/>
              </a:rPr>
              <a:t>A document which formally changes the terms and conditions of a contract.  There are several forms of amendments and/or modifications to contracts.  The form that is most commonly known is a change order to a construction contract.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345536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Types of Procurement</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11</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3893058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Procurement Types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832053"/>
            <a:ext cx="5426176" cy="279384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Small Orders</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Competitive Bids</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Job Order Contracts (JOC)</a:t>
            </a:r>
            <a:endParaRPr lang="en-US" sz="1400" dirty="0">
              <a:solidFill>
                <a:srgbClr val="002060"/>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Request for Proposals (RFP)</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Request for Qualifications (RFQ)</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4254959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Small Orders</a:t>
            </a:r>
          </a:p>
        </p:txBody>
      </p:sp>
      <p:sp>
        <p:nvSpPr>
          <p:cNvPr id="9" name="TextBox 8">
            <a:extLst>
              <a:ext uri="{FF2B5EF4-FFF2-40B4-BE49-F238E27FC236}">
                <a16:creationId xmlns:a16="http://schemas.microsoft.com/office/drawing/2014/main" id="{375A8454-BFCC-4596-BF31-ECF818FE74B7}"/>
              </a:ext>
            </a:extLst>
          </p:cNvPr>
          <p:cNvSpPr txBox="1"/>
          <p:nvPr/>
        </p:nvSpPr>
        <p:spPr>
          <a:xfrm>
            <a:off x="5010148" y="1671676"/>
            <a:ext cx="6134102" cy="223984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Procurement of goods or services (</a:t>
            </a:r>
            <a:r>
              <a:rPr lang="en-US" sz="2400" u="sng" dirty="0">
                <a:solidFill>
                  <a:srgbClr val="002060"/>
                </a:solidFill>
                <a:latin typeface="Arial" panose="020B0604020202020204" pitchFamily="34" charset="0"/>
                <a:cs typeface="Arial" panose="020B0604020202020204" pitchFamily="34" charset="0"/>
              </a:rPr>
              <a:t>&lt;</a:t>
            </a:r>
            <a:r>
              <a:rPr lang="en-US" sz="2400" dirty="0">
                <a:solidFill>
                  <a:srgbClr val="002060"/>
                </a:solidFill>
                <a:latin typeface="Arial" panose="020B0604020202020204" pitchFamily="34" charset="0"/>
                <a:cs typeface="Arial" panose="020B0604020202020204" pitchFamily="34" charset="0"/>
              </a:rPr>
              <a:t>$250,000)</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MBE/WBE compliance required for bids over $10,000</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018930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14</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
        <p:nvSpPr>
          <p:cNvPr id="10" name="TextBox 9">
            <a:extLst>
              <a:ext uri="{FF2B5EF4-FFF2-40B4-BE49-F238E27FC236}">
                <a16:creationId xmlns:a16="http://schemas.microsoft.com/office/drawing/2014/main" id="{77A022C6-76B2-476C-1C56-D3A90C9A20CF}"/>
              </a:ext>
            </a:extLst>
          </p:cNvPr>
          <p:cNvSpPr txBox="1"/>
          <p:nvPr/>
        </p:nvSpPr>
        <p:spPr>
          <a:xfrm>
            <a:off x="479324" y="1210270"/>
            <a:ext cx="5714780" cy="4832092"/>
          </a:xfrm>
          <a:prstGeom prst="rect">
            <a:avLst/>
          </a:prstGeom>
          <a:noFill/>
        </p:spPr>
        <p:txBody>
          <a:bodyPr wrap="square" lIns="0">
            <a:spAutoFit/>
          </a:bodyPr>
          <a:lstStyle/>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Formal bid solicitation (</a:t>
            </a:r>
            <a:r>
              <a:rPr lang="en-US" altLang="en-US" sz="2000" dirty="0">
                <a:solidFill>
                  <a:srgbClr val="002060"/>
                </a:solidFill>
                <a:latin typeface="Arial" panose="020B0604020202020204" pitchFamily="34" charset="0"/>
                <a:cs typeface="Arial" panose="020B0604020202020204" pitchFamily="34" charset="0"/>
                <a:sym typeface="Symbol" pitchFamily="2" charset="2"/>
              </a:rPr>
              <a:t>&gt; $250,000)</a:t>
            </a: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sym typeface="Symbol" pitchFamily="2" charset="2"/>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Advertisement </a:t>
            </a:r>
            <a:endParaRPr lang="en-US" altLang="en-US" sz="800" dirty="0">
              <a:solidFill>
                <a:srgbClr val="002060"/>
              </a:solidFill>
              <a:latin typeface="Arial" panose="020B0604020202020204" pitchFamily="34" charset="0"/>
              <a:cs typeface="Arial" panose="020B0604020202020204" pitchFamily="34" charset="0"/>
            </a:endParaRP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Chicago Tribune newspaper </a:t>
            </a: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Daily (classified section)</a:t>
            </a:r>
          </a:p>
          <a:p>
            <a:pPr marL="800100" lvl="1" indent="-342900">
              <a:spcBef>
                <a:spcPct val="10000"/>
              </a:spcBef>
              <a:spcAft>
                <a:spcPct val="10000"/>
              </a:spcAft>
              <a:buFont typeface="Courier New" panose="02070309020205020404" pitchFamily="49" charset="0"/>
              <a:buChar char="o"/>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Website </a:t>
            </a: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hlinkClick r:id="rId4"/>
              </a:rPr>
              <a:t>www.chicago.gov/eProcurement</a:t>
            </a:r>
            <a:endParaRPr lang="en-US" altLang="en-US" sz="20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Bid &amp; Bond Room</a:t>
            </a: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City Hall Room 103 </a:t>
            </a: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Bid solicitation period </a:t>
            </a:r>
          </a:p>
          <a:p>
            <a:pPr lvl="1">
              <a:spcBef>
                <a:spcPct val="10000"/>
              </a:spcBef>
              <a:spcAft>
                <a:spcPct val="10000"/>
              </a:spcAft>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10 – 30 calendar days</a:t>
            </a: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Plan deposit may be required for some bids</a:t>
            </a:r>
          </a:p>
        </p:txBody>
      </p:sp>
    </p:spTree>
    <p:extLst>
      <p:ext uri="{BB962C8B-B14F-4D97-AF65-F5344CB8AC3E}">
        <p14:creationId xmlns:p14="http://schemas.microsoft.com/office/powerpoint/2010/main" val="3689514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379822" y="1224547"/>
            <a:ext cx="6659153" cy="4708981"/>
          </a:xfrm>
          <a:prstGeom prst="rect">
            <a:avLst/>
          </a:prstGeom>
          <a:noFill/>
        </p:spPr>
        <p:txBody>
          <a:bodyPr wrap="square" rtlCol="0">
            <a:spAutoFit/>
          </a:bodyPr>
          <a:lstStyle/>
          <a:p>
            <a:pPr>
              <a:spcBef>
                <a:spcPct val="0"/>
              </a:spcBef>
            </a:pPr>
            <a:r>
              <a:rPr lang="en-US" altLang="en-US" sz="2000" b="1" dirty="0">
                <a:solidFill>
                  <a:srgbClr val="002060"/>
                </a:solidFill>
                <a:latin typeface="Arial" panose="020B0604020202020204" pitchFamily="34" charset="0"/>
                <a:cs typeface="Arial" panose="020B0604020202020204" pitchFamily="34" charset="0"/>
              </a:rPr>
              <a:t>Pre-Bid Meeting </a:t>
            </a:r>
            <a:r>
              <a:rPr lang="en-US" altLang="en-US" sz="2000" dirty="0">
                <a:solidFill>
                  <a:srgbClr val="002060"/>
                </a:solidFill>
                <a:latin typeface="Arial" panose="020B0604020202020204" pitchFamily="34" charset="0"/>
                <a:cs typeface="Arial" panose="020B0604020202020204" pitchFamily="34" charset="0"/>
              </a:rPr>
              <a:t>(</a:t>
            </a:r>
            <a:r>
              <a:rPr lang="en-US" altLang="en-US" sz="2000" i="1" dirty="0">
                <a:solidFill>
                  <a:srgbClr val="002060"/>
                </a:solidFill>
                <a:latin typeface="Arial" panose="020B0604020202020204" pitchFamily="34" charset="0"/>
                <a:cs typeface="Arial" panose="020B0604020202020204" pitchFamily="34" charset="0"/>
              </a:rPr>
              <a:t>could include site inspection of work location after pre-bid meeting)</a:t>
            </a:r>
          </a:p>
          <a:p>
            <a:pPr>
              <a:spcBef>
                <a:spcPct val="0"/>
              </a:spcBef>
            </a:pPr>
            <a:endParaRPr lang="en-US" altLang="en-US" sz="2000" i="1"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Check solicitation to determine if optional or mandatory</a:t>
            </a:r>
          </a:p>
          <a:p>
            <a:pPr lvl="1">
              <a:spcBef>
                <a:spcPct val="0"/>
              </a:spcBef>
            </a:pPr>
            <a:endParaRPr lang="en-US" altLang="en-US" sz="20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Requirements for bidding process which include:</a:t>
            </a:r>
          </a:p>
          <a:p>
            <a:pPr marL="1257300" lvl="2" indent="-342900">
              <a:spcBef>
                <a:spcPct val="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Review of specifications </a:t>
            </a:r>
          </a:p>
          <a:p>
            <a:pPr marL="1257300" lvl="2" indent="-342900">
              <a:spcBef>
                <a:spcPct val="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Address concerns regarding specification</a:t>
            </a:r>
          </a:p>
          <a:p>
            <a:pPr marL="1257300" lvl="2" indent="-342900">
              <a:spcBef>
                <a:spcPct val="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Q &amp; A</a:t>
            </a:r>
          </a:p>
          <a:p>
            <a:pPr lvl="2">
              <a:spcBef>
                <a:spcPct val="0"/>
              </a:spcBef>
            </a:pPr>
            <a:endParaRPr lang="en-US" altLang="en-US" sz="20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When optional bidders' attendance encouraged</a:t>
            </a:r>
          </a:p>
          <a:p>
            <a:pPr lvl="1">
              <a:spcBef>
                <a:spcPct val="0"/>
              </a:spcBef>
            </a:pPr>
            <a:endParaRPr lang="en-US" altLang="en-US" sz="20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May result in addendum or clarification questions regarding bid documents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15</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989084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593668"/>
            <a:ext cx="6747164" cy="3416320"/>
          </a:xfrm>
          <a:prstGeom prst="rect">
            <a:avLst/>
          </a:prstGeom>
          <a:noFill/>
        </p:spPr>
        <p:txBody>
          <a:bodyPr wrap="square" rtlCol="0">
            <a:spAutoFit/>
          </a:bodyPr>
          <a:lstStyle/>
          <a:p>
            <a:pPr>
              <a:spcBef>
                <a:spcPct val="0"/>
              </a:spcBef>
            </a:pPr>
            <a:r>
              <a:rPr lang="en-US" altLang="en-US" sz="2400" b="1" dirty="0">
                <a:solidFill>
                  <a:srgbClr val="002060"/>
                </a:solidFill>
                <a:latin typeface="Arial" panose="020B0604020202020204" pitchFamily="34" charset="0"/>
                <a:cs typeface="Arial" panose="020B0604020202020204" pitchFamily="34" charset="0"/>
              </a:rPr>
              <a:t>Pre-Bid Meeting </a:t>
            </a:r>
          </a:p>
          <a:p>
            <a:pPr>
              <a:spcBef>
                <a:spcPct val="0"/>
              </a:spcBef>
            </a:pPr>
            <a:endParaRPr lang="en-US" altLang="en-US" sz="2400" b="1" dirty="0">
              <a:solidFill>
                <a:srgbClr val="002060"/>
              </a:solidFill>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If there is not a pre-bid meeting, bidders are encouraged to review the specification and contract documents during the bid solicitation period and contact the Department of Procurement Services contract administrator identified in the bid advertisement regarding any questions about the bid documents.</a:t>
            </a:r>
            <a:endParaRPr lang="en-US" altLang="en-US" sz="2400" i="1"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00707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389706"/>
            <a:ext cx="6747164" cy="4351961"/>
          </a:xfrm>
          <a:prstGeom prst="rect">
            <a:avLst/>
          </a:prstGeom>
          <a:noFill/>
        </p:spPr>
        <p:txBody>
          <a:bodyPr wrap="square" rtlCol="0">
            <a:spAutoFit/>
          </a:bodyPr>
          <a:lstStyle/>
          <a:p>
            <a:pPr>
              <a:spcBef>
                <a:spcPct val="0"/>
              </a:spcBef>
            </a:pPr>
            <a:r>
              <a:rPr lang="en-US" altLang="en-US" sz="2400" b="1" dirty="0">
                <a:solidFill>
                  <a:srgbClr val="002060"/>
                </a:solidFill>
                <a:latin typeface="Arial" panose="020B0604020202020204" pitchFamily="34" charset="0"/>
                <a:cs typeface="Arial" panose="020B0604020202020204" pitchFamily="34" charset="0"/>
              </a:rPr>
              <a:t>Bid Documents</a:t>
            </a:r>
          </a:p>
          <a:p>
            <a:pPr>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marL="414338" lvl="2" indent="-457200" algn="just">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Fill in all required Information</a:t>
            </a:r>
          </a:p>
          <a:p>
            <a:pPr marL="0" lvl="2" algn="just">
              <a:spcBef>
                <a:spcPct val="10000"/>
              </a:spcBef>
              <a:spcAft>
                <a:spcPct val="10000"/>
              </a:spcAft>
            </a:pPr>
            <a:endParaRPr lang="en-US" altLang="en-US" sz="2000" dirty="0">
              <a:solidFill>
                <a:srgbClr val="002060"/>
              </a:solidFill>
              <a:latin typeface="Arial" panose="020B0604020202020204" pitchFamily="34" charset="0"/>
              <a:cs typeface="Arial" panose="020B0604020202020204" pitchFamily="34" charset="0"/>
            </a:endParaRPr>
          </a:p>
          <a:p>
            <a:pPr marL="0" lvl="2" algn="just">
              <a:spcBef>
                <a:spcPct val="10000"/>
              </a:spcBef>
              <a:spcAft>
                <a:spcPct val="10000"/>
              </a:spcAft>
            </a:pPr>
            <a:r>
              <a:rPr lang="en-US" altLang="en-US" sz="2400" dirty="0">
                <a:solidFill>
                  <a:srgbClr val="002060"/>
                </a:solidFill>
                <a:latin typeface="Arial" panose="020B0604020202020204" pitchFamily="34" charset="0"/>
                <a:cs typeface="Arial" panose="020B0604020202020204" pitchFamily="34" charset="0"/>
              </a:rPr>
              <a:t>Note: Certain bid documents must be submitted and executed with the bid, if not, the bid could be REJECTED.</a:t>
            </a:r>
          </a:p>
          <a:p>
            <a:pPr marL="0" lvl="2" algn="just">
              <a:spcBef>
                <a:spcPct val="10000"/>
              </a:spcBef>
              <a:spcAft>
                <a:spcPct val="10000"/>
              </a:spcAft>
            </a:pPr>
            <a:endParaRPr lang="en-US" altLang="en-US" sz="2000" dirty="0">
              <a:solidFill>
                <a:srgbClr val="002060"/>
              </a:solidFill>
              <a:latin typeface="Arial" panose="020B0604020202020204" pitchFamily="34" charset="0"/>
              <a:cs typeface="Arial" panose="020B0604020202020204" pitchFamily="34" charset="0"/>
            </a:endParaRPr>
          </a:p>
          <a:p>
            <a:pPr marL="414338" lvl="2" indent="-457200" algn="just">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Sign / execute the document </a:t>
            </a:r>
          </a:p>
          <a:p>
            <a:pPr marL="0" lvl="2" algn="just">
              <a:spcBef>
                <a:spcPct val="10000"/>
              </a:spcBef>
              <a:spcAft>
                <a:spcPct val="10000"/>
              </a:spcAft>
            </a:pPr>
            <a:endParaRPr lang="en-US" altLang="en-US" sz="2000" dirty="0">
              <a:solidFill>
                <a:srgbClr val="002060"/>
              </a:solidFill>
              <a:latin typeface="Arial" panose="020B0604020202020204" pitchFamily="34" charset="0"/>
              <a:cs typeface="Arial" panose="020B0604020202020204" pitchFamily="34" charset="0"/>
            </a:endParaRPr>
          </a:p>
          <a:p>
            <a:pPr marL="414338" lvl="2" indent="-457200" algn="just">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Notarize document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17</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00236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593668"/>
            <a:ext cx="6747164" cy="4647426"/>
          </a:xfrm>
          <a:prstGeom prst="rect">
            <a:avLst/>
          </a:prstGeom>
          <a:noFill/>
        </p:spPr>
        <p:txBody>
          <a:bodyPr wrap="square" rtlCol="0">
            <a:spAutoFit/>
          </a:bodyPr>
          <a:lstStyle/>
          <a:p>
            <a:pPr>
              <a:spcBef>
                <a:spcPct val="0"/>
              </a:spcBef>
            </a:pPr>
            <a:r>
              <a:rPr lang="en-US" altLang="en-US" sz="2400" b="1" dirty="0">
                <a:solidFill>
                  <a:srgbClr val="002060"/>
                </a:solidFill>
                <a:latin typeface="Arial" panose="020B0604020202020204" pitchFamily="34" charset="0"/>
                <a:cs typeface="Arial" panose="020B0604020202020204" pitchFamily="34" charset="0"/>
              </a:rPr>
              <a:t>Bid Submittal </a:t>
            </a:r>
          </a:p>
          <a:p>
            <a:pPr>
              <a:spcBef>
                <a:spcPct val="0"/>
              </a:spcBef>
            </a:pPr>
            <a:endParaRPr lang="en-US" altLang="en-US" sz="2400" b="1" dirty="0">
              <a:solidFill>
                <a:srgbClr val="002060"/>
              </a:solidFill>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Bid bond or deposit may be required for some bids</a:t>
            </a:r>
          </a:p>
          <a:p>
            <a:pPr>
              <a:spcBef>
                <a:spcPct val="0"/>
              </a:spcBef>
            </a:pPr>
            <a:endParaRPr lang="en-US" altLang="en-US" sz="24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ü"/>
            </a:pPr>
            <a:r>
              <a:rPr lang="en-US" altLang="en-US" sz="2400" dirty="0">
                <a:solidFill>
                  <a:srgbClr val="002060"/>
                </a:solidFill>
                <a:latin typeface="Arial" panose="020B0604020202020204" pitchFamily="34" charset="0"/>
                <a:cs typeface="Arial" panose="020B0604020202020204" pitchFamily="34" charset="0"/>
              </a:rPr>
              <a:t>Will not exceed 10% of the contract amount</a:t>
            </a:r>
          </a:p>
          <a:p>
            <a:pPr marL="800100" lvl="1" indent="-342900">
              <a:spcBef>
                <a:spcPct val="0"/>
              </a:spcBef>
              <a:buFont typeface="Wingdings" pitchFamily="2" charset="2"/>
              <a:buChar char="ü"/>
            </a:pPr>
            <a:r>
              <a:rPr lang="en-US" altLang="en-US" sz="2400" dirty="0">
                <a:solidFill>
                  <a:srgbClr val="002060"/>
                </a:solidFill>
                <a:latin typeface="Arial" panose="020B0604020202020204" pitchFamily="34" charset="0"/>
                <a:cs typeface="Arial" panose="020B0604020202020204" pitchFamily="34" charset="0"/>
              </a:rPr>
              <a:t>Must be submitted in the proper form (cash is not accepted)</a:t>
            </a:r>
          </a:p>
          <a:p>
            <a:pPr>
              <a:spcBef>
                <a:spcPct val="0"/>
              </a:spcBef>
            </a:pPr>
            <a:endParaRPr lang="en-US" altLang="en-US" sz="2400" b="1" dirty="0">
              <a:solidFill>
                <a:srgbClr val="002060"/>
              </a:solidFill>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b="1" dirty="0">
                <a:solidFill>
                  <a:srgbClr val="002060"/>
                </a:solidFill>
                <a:latin typeface="Arial" panose="020B0604020202020204" pitchFamily="34" charset="0"/>
                <a:cs typeface="Arial" panose="020B0604020202020204" pitchFamily="34" charset="0"/>
              </a:rPr>
              <a:t>All bids must be TIMELY</a:t>
            </a:r>
            <a:r>
              <a:rPr lang="en-US" altLang="en-US" sz="2400" b="1" dirty="0">
                <a:solidFill>
                  <a:srgbClr val="002060"/>
                </a:solidFill>
                <a:latin typeface="Arial" panose="020B0604020202020204" pitchFamily="34" charset="0"/>
                <a:cs typeface="Arial" panose="020B0604020202020204" pitchFamily="34" charset="0"/>
                <a:sym typeface="Wingdings" panose="05000000000000000000" pitchFamily="2" charset="2"/>
              </a:rPr>
              <a:t> on the bid opening date</a:t>
            </a:r>
            <a:r>
              <a:rPr lang="en-US" altLang="en-US" sz="2400" b="1" dirty="0">
                <a:solidFill>
                  <a:srgbClr val="002060"/>
                </a:solidFill>
                <a:latin typeface="Arial" panose="020B0604020202020204" pitchFamily="34" charset="0"/>
                <a:cs typeface="Arial" panose="020B0604020202020204" pitchFamily="34" charset="0"/>
              </a:rPr>
              <a:t>	</a:t>
            </a:r>
            <a:r>
              <a:rPr lang="en-US" altLang="en-US" sz="3200" dirty="0">
                <a:solidFill>
                  <a:srgbClr val="002060"/>
                </a:solidFill>
                <a:latin typeface="Arial" panose="020B0604020202020204" pitchFamily="34" charset="0"/>
                <a:cs typeface="Arial" panose="020B0604020202020204" pitchFamily="34" charset="0"/>
              </a:rPr>
              <a:t>	</a:t>
            </a:r>
            <a:endParaRPr lang="en-US" altLang="en-US" sz="2400"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350105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224547"/>
            <a:ext cx="6683476" cy="4617354"/>
          </a:xfrm>
          <a:prstGeom prst="rect">
            <a:avLst/>
          </a:prstGeom>
          <a:noFill/>
        </p:spPr>
        <p:txBody>
          <a:bodyPr wrap="square" rtlCol="0">
            <a:spAutoFit/>
          </a:bodyPr>
          <a:lstStyle/>
          <a:p>
            <a:pPr>
              <a:spcBef>
                <a:spcPct val="0"/>
              </a:spcBef>
            </a:pPr>
            <a:r>
              <a:rPr lang="en-US" altLang="en-US" sz="2000" b="1" dirty="0">
                <a:solidFill>
                  <a:srgbClr val="002060"/>
                </a:solidFill>
                <a:latin typeface="Arial" panose="020B0604020202020204" pitchFamily="34" charset="0"/>
                <a:cs typeface="Arial" panose="020B0604020202020204" pitchFamily="34" charset="0"/>
              </a:rPr>
              <a:t>Bid Openings</a:t>
            </a:r>
          </a:p>
          <a:p>
            <a:pPr>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indent="-493712" algn="just">
              <a:lnSpc>
                <a:spcPct val="115000"/>
              </a:lnSpc>
              <a:spcBef>
                <a:spcPct val="10000"/>
              </a:spcBef>
              <a:spcAft>
                <a:spcPct val="10000"/>
              </a:spcAft>
              <a:buClr>
                <a:schemeClr val="accent2"/>
              </a:buClr>
              <a:defRPr/>
            </a:pPr>
            <a:r>
              <a:rPr lang="en-US" altLang="en-US" sz="2000" dirty="0">
                <a:solidFill>
                  <a:srgbClr val="002060"/>
                </a:solidFill>
                <a:latin typeface="Arial" panose="020B0604020202020204" pitchFamily="34" charset="0"/>
                <a:cs typeface="Arial" panose="020B0604020202020204" pitchFamily="34" charset="0"/>
              </a:rPr>
              <a:t>Day: Monday – Friday (except major holidays)</a:t>
            </a:r>
          </a:p>
          <a:p>
            <a:pPr indent="-493712" algn="just">
              <a:lnSpc>
                <a:spcPct val="115000"/>
              </a:lnSpc>
              <a:spcBef>
                <a:spcPct val="10000"/>
              </a:spcBef>
              <a:spcAft>
                <a:spcPct val="10000"/>
              </a:spcAft>
              <a:buClr>
                <a:schemeClr val="accent2"/>
              </a:buClr>
              <a:defRPr/>
            </a:pPr>
            <a:r>
              <a:rPr lang="en-US" altLang="en-US" sz="2000" dirty="0">
                <a:solidFill>
                  <a:srgbClr val="002060"/>
                </a:solidFill>
                <a:latin typeface="Arial" panose="020B0604020202020204" pitchFamily="34" charset="0"/>
                <a:cs typeface="Arial" panose="020B0604020202020204" pitchFamily="34" charset="0"/>
              </a:rPr>
              <a:t>Time: 11:00 am</a:t>
            </a:r>
          </a:p>
          <a:p>
            <a:pPr indent="-493712" algn="just">
              <a:lnSpc>
                <a:spcPct val="115000"/>
              </a:lnSpc>
              <a:spcBef>
                <a:spcPct val="10000"/>
              </a:spcBef>
              <a:spcAft>
                <a:spcPct val="10000"/>
              </a:spcAft>
              <a:buClr>
                <a:schemeClr val="accent2"/>
              </a:buClr>
              <a:defRPr/>
            </a:pPr>
            <a:r>
              <a:rPr lang="en-US" altLang="en-US" sz="2000" dirty="0">
                <a:solidFill>
                  <a:srgbClr val="002060"/>
                </a:solidFill>
                <a:latin typeface="Arial" panose="020B0604020202020204" pitchFamily="34" charset="0"/>
                <a:cs typeface="Arial" panose="020B0604020202020204" pitchFamily="34" charset="0"/>
              </a:rPr>
              <a:t>Location: City Hall – Bid &amp; Bond Room 103 &amp; Streamed via </a:t>
            </a:r>
            <a:r>
              <a:rPr lang="en-US" altLang="en-US" sz="2000" dirty="0" err="1">
                <a:solidFill>
                  <a:srgbClr val="002060"/>
                </a:solidFill>
                <a:latin typeface="Arial" panose="020B0604020202020204" pitchFamily="34" charset="0"/>
                <a:cs typeface="Arial" panose="020B0604020202020204" pitchFamily="34" charset="0"/>
              </a:rPr>
              <a:t>Youtube</a:t>
            </a:r>
            <a:r>
              <a:rPr lang="en-US" altLang="en-US" sz="2000" dirty="0">
                <a:solidFill>
                  <a:srgbClr val="002060"/>
                </a:solidFill>
                <a:latin typeface="Arial" panose="020B0604020202020204" pitchFamily="34" charset="0"/>
                <a:cs typeface="Arial" panose="020B0604020202020204" pitchFamily="34" charset="0"/>
              </a:rPr>
              <a:t> </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Bids are opened and read aloud</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Bids are tabulated </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 tabulation and bid documents are reviewed for  accuracy and completeness</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 tabulation can be viewed on-line at DPS website 24 hours after bid opening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19183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6027861" y="325637"/>
            <a:ext cx="4749800" cy="527050"/>
          </a:xfrm>
        </p:spPr>
        <p:txBody>
          <a:bodyPr/>
          <a:lstStyle/>
          <a:p>
            <a:r>
              <a:rPr lang="en-US" dirty="0">
                <a:solidFill>
                  <a:srgbClr val="002060"/>
                </a:solidFill>
              </a:rPr>
              <a:t>Welcome</a:t>
            </a:r>
          </a:p>
        </p:txBody>
      </p:sp>
      <p:pic>
        <p:nvPicPr>
          <p:cNvPr id="9" name="Picture Placeholder 8">
            <a:extLst>
              <a:ext uri="{FF2B5EF4-FFF2-40B4-BE49-F238E27FC236}">
                <a16:creationId xmlns:a16="http://schemas.microsoft.com/office/drawing/2014/main" id="{22E34CE8-EDAD-4F1F-B483-DB47EDF53E66}"/>
              </a:ext>
            </a:extLst>
          </p:cNvPr>
          <p:cNvPicPr>
            <a:picLocks noGrp="1" noChangeAspect="1"/>
          </p:cNvPicPr>
          <p:nvPr>
            <p:ph type="pic" sz="quarter" idx="13"/>
          </p:nvPr>
        </p:nvPicPr>
        <p:blipFill>
          <a:blip r:embed="rId2"/>
          <a:srcRect/>
          <a:stretch/>
        </p:blipFill>
        <p:spPr>
          <a:xfrm>
            <a:off x="838199" y="492125"/>
            <a:ext cx="4265645" cy="5372100"/>
          </a:xfrm>
        </p:spPr>
      </p:pic>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6085585" y="817139"/>
            <a:ext cx="5552714" cy="5685261"/>
          </a:xfrm>
        </p:spPr>
        <p:txBody>
          <a:bodyPr/>
          <a:lstStyle/>
          <a:p>
            <a:pPr algn="just"/>
            <a:endParaRPr lang="en-US" b="1" dirty="0">
              <a:solidFill>
                <a:srgbClr val="002060"/>
              </a:solidFill>
            </a:endParaRPr>
          </a:p>
          <a:p>
            <a:pPr algn="just"/>
            <a:r>
              <a:rPr lang="en-US" dirty="0">
                <a:solidFill>
                  <a:srgbClr val="002060"/>
                </a:solidFill>
              </a:rPr>
              <a:t>The Department of Procurement Services is committed to Communications and Outreach, which is key to keeping citizens informed of bid opportunities, new programs, and innovations. </a:t>
            </a:r>
          </a:p>
          <a:p>
            <a:pPr algn="just"/>
            <a:endParaRPr lang="en-US" sz="1200" dirty="0">
              <a:solidFill>
                <a:srgbClr val="002060"/>
              </a:solidFill>
            </a:endParaRPr>
          </a:p>
          <a:p>
            <a:pPr algn="just"/>
            <a:r>
              <a:rPr lang="en-US" dirty="0">
                <a:solidFill>
                  <a:srgbClr val="002060"/>
                </a:solidFill>
              </a:rPr>
              <a:t>Also, ensure that you download a copy of our most recent </a:t>
            </a:r>
            <a:r>
              <a:rPr lang="en-US" b="1" dirty="0">
                <a:solidFill>
                  <a:srgbClr val="002060"/>
                </a:solidFill>
              </a:rPr>
              <a:t>Consolidated Buying Plan</a:t>
            </a:r>
            <a:r>
              <a:rPr lang="en-US" dirty="0">
                <a:solidFill>
                  <a:srgbClr val="002060"/>
                </a:solidFill>
              </a:rPr>
              <a:t>. This is a 15-month forecast including hundreds of upcoming opportunities for 12 city agencies. </a:t>
            </a:r>
            <a:br>
              <a:rPr lang="en-US" dirty="0">
                <a:solidFill>
                  <a:srgbClr val="002060"/>
                </a:solidFill>
              </a:rPr>
            </a:br>
            <a:endParaRPr lang="en-US" sz="1200" dirty="0">
              <a:solidFill>
                <a:srgbClr val="002060"/>
              </a:solidFill>
            </a:endParaRPr>
          </a:p>
          <a:p>
            <a:pPr algn="just"/>
            <a:r>
              <a:rPr lang="en-US" dirty="0">
                <a:solidFill>
                  <a:srgbClr val="002060"/>
                </a:solidFill>
              </a:rPr>
              <a:t>We encourage you to visit our website, </a:t>
            </a:r>
            <a:r>
              <a:rPr lang="en-US" b="1" dirty="0" err="1">
                <a:solidFill>
                  <a:srgbClr val="002060"/>
                </a:solidFill>
              </a:rPr>
              <a:t>www.chicago.gov</a:t>
            </a:r>
            <a:r>
              <a:rPr lang="en-US" b="1" dirty="0">
                <a:solidFill>
                  <a:srgbClr val="002060"/>
                </a:solidFill>
              </a:rPr>
              <a:t>/DPS </a:t>
            </a:r>
            <a:r>
              <a:rPr lang="en-US" dirty="0">
                <a:solidFill>
                  <a:srgbClr val="002060"/>
                </a:solidFill>
              </a:rPr>
              <a:t>and click on the letter icon, and sign-up for our </a:t>
            </a:r>
            <a:r>
              <a:rPr lang="en-US" b="1" dirty="0">
                <a:solidFill>
                  <a:srgbClr val="002060"/>
                </a:solidFill>
              </a:rPr>
              <a:t>Email Newsletter: DPS Alerts </a:t>
            </a:r>
            <a:r>
              <a:rPr lang="en-US" dirty="0">
                <a:solidFill>
                  <a:srgbClr val="002060"/>
                </a:solidFill>
              </a:rPr>
              <a:t>full of news that you can use. </a:t>
            </a:r>
          </a:p>
          <a:p>
            <a:pPr>
              <a:lnSpc>
                <a:spcPct val="100000"/>
              </a:lnSpc>
            </a:pPr>
            <a:endParaRPr lang="en-US" dirty="0">
              <a:solidFill>
                <a:srgbClr val="002060"/>
              </a:solidFill>
            </a:endParaRPr>
          </a:p>
          <a:p>
            <a:r>
              <a:rPr lang="en-US" b="1" dirty="0">
                <a:solidFill>
                  <a:srgbClr val="002060"/>
                </a:solidFill>
              </a:rPr>
              <a:t>Follow us on social media </a:t>
            </a:r>
            <a:r>
              <a:rPr lang="en-US" dirty="0">
                <a:solidFill>
                  <a:srgbClr val="002060"/>
                </a:solidFill>
              </a:rPr>
              <a:t>to stay informed:</a:t>
            </a:r>
          </a:p>
          <a:p>
            <a:r>
              <a:rPr lang="en-US" b="1" dirty="0">
                <a:solidFill>
                  <a:srgbClr val="002060"/>
                </a:solidFill>
              </a:rPr>
              <a:t>Facebook:</a:t>
            </a:r>
            <a:r>
              <a:rPr lang="en-US" dirty="0">
                <a:solidFill>
                  <a:srgbClr val="002060"/>
                </a:solidFill>
              </a:rPr>
              <a:t> </a:t>
            </a:r>
            <a:r>
              <a:rPr lang="en-US" dirty="0" err="1">
                <a:solidFill>
                  <a:srgbClr val="002060"/>
                </a:solidFill>
              </a:rPr>
              <a:t>www.facebook.com</a:t>
            </a:r>
            <a:r>
              <a:rPr lang="en-US" dirty="0">
                <a:solidFill>
                  <a:srgbClr val="002060"/>
                </a:solidFill>
              </a:rPr>
              <a:t>/</a:t>
            </a:r>
            <a:r>
              <a:rPr lang="en-US" dirty="0" err="1">
                <a:solidFill>
                  <a:srgbClr val="002060"/>
                </a:solidFill>
              </a:rPr>
              <a:t>ChicagoDPS</a:t>
            </a:r>
            <a:endParaRPr lang="en-US" dirty="0">
              <a:solidFill>
                <a:srgbClr val="002060"/>
              </a:solidFill>
            </a:endParaRPr>
          </a:p>
          <a:p>
            <a:r>
              <a:rPr lang="en-US" b="1" dirty="0">
                <a:solidFill>
                  <a:srgbClr val="002060"/>
                </a:solidFill>
              </a:rPr>
              <a:t>LinkedIn:</a:t>
            </a:r>
            <a:r>
              <a:rPr lang="en-US" dirty="0">
                <a:solidFill>
                  <a:srgbClr val="002060"/>
                </a:solidFill>
              </a:rPr>
              <a:t> www.linkedin.com/company/chicagodps</a:t>
            </a:r>
          </a:p>
          <a:p>
            <a:r>
              <a:rPr lang="en-US" b="1" dirty="0" err="1">
                <a:solidFill>
                  <a:srgbClr val="002060"/>
                </a:solidFill>
              </a:rPr>
              <a:t>Youtube</a:t>
            </a:r>
            <a:r>
              <a:rPr lang="en-US" b="1" dirty="0">
                <a:solidFill>
                  <a:srgbClr val="002060"/>
                </a:solidFill>
              </a:rPr>
              <a:t>:</a:t>
            </a:r>
            <a:r>
              <a:rPr lang="en-US" dirty="0">
                <a:solidFill>
                  <a:srgbClr val="002060"/>
                </a:solidFill>
              </a:rPr>
              <a:t> </a:t>
            </a:r>
            <a:r>
              <a:rPr lang="en-US" dirty="0" err="1">
                <a:solidFill>
                  <a:srgbClr val="002060"/>
                </a:solidFill>
              </a:rPr>
              <a:t>www.YouTube.com</a:t>
            </a:r>
            <a:r>
              <a:rPr lang="en-US" dirty="0">
                <a:solidFill>
                  <a:srgbClr val="002060"/>
                </a:solidFill>
              </a:rPr>
              <a:t>/</a:t>
            </a:r>
            <a:r>
              <a:rPr lang="en-US" dirty="0" err="1">
                <a:solidFill>
                  <a:srgbClr val="002060"/>
                </a:solidFill>
              </a:rPr>
              <a:t>ChicagoDPS</a:t>
            </a:r>
            <a:endParaRPr lang="en-US" dirty="0">
              <a:solidFill>
                <a:srgbClr val="002060"/>
              </a:solidFill>
            </a:endParaRP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905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749240"/>
            <a:ext cx="6559652" cy="5279074"/>
          </a:xfrm>
          <a:prstGeom prst="rect">
            <a:avLst/>
          </a:prstGeom>
          <a:noFill/>
        </p:spPr>
        <p:txBody>
          <a:bodyPr wrap="square" rtlCol="0">
            <a:spAutoFit/>
          </a:bodyPr>
          <a:lstStyle/>
          <a:p>
            <a:pPr>
              <a:spcBef>
                <a:spcPct val="0"/>
              </a:spcBef>
            </a:pPr>
            <a:endParaRPr lang="en-US" altLang="en-US" sz="2400" b="1" u="sng" dirty="0">
              <a:latin typeface="Arial" panose="020B0604020202020204" pitchFamily="34" charset="0"/>
              <a:cs typeface="Arial" panose="020B0604020202020204" pitchFamily="34" charset="0"/>
            </a:endParaRPr>
          </a:p>
          <a:p>
            <a:pPr>
              <a:spcBef>
                <a:spcPct val="0"/>
              </a:spcBef>
            </a:pPr>
            <a:r>
              <a:rPr lang="en-US" altLang="en-US" sz="2000" b="1" dirty="0">
                <a:solidFill>
                  <a:srgbClr val="002060"/>
                </a:solidFill>
                <a:latin typeface="Arial" panose="020B0604020202020204" pitchFamily="34" charset="0"/>
                <a:cs typeface="Arial" panose="020B0604020202020204" pitchFamily="34" charset="0"/>
              </a:rPr>
              <a:t>Award Process</a:t>
            </a:r>
          </a:p>
          <a:p>
            <a:pPr>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Determination is made regarding the bidder’s responsiveness and responsibility for award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Recommendation of award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Acceptable bid (s) are packaged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Contractor performance &amp; payment bond, insurance and funding agency concurrence for award (if applicable) are obtained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 and contract documents are routed through the signature/approval process</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Contract awarded to the lowest responsive and responsible bidder meeting City specifications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907659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Job Order Contracts (JOC)</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116108"/>
            <a:ext cx="6492976" cy="5117491"/>
          </a:xfrm>
          <a:prstGeom prst="rect">
            <a:avLst/>
          </a:prstGeom>
          <a:noFill/>
        </p:spPr>
        <p:txBody>
          <a:bodyPr wrap="square" rtlCol="0">
            <a:spAutoFit/>
          </a:bodyPr>
          <a:lstStyle/>
          <a:p>
            <a:pPr>
              <a:lnSpc>
                <a:spcPct val="115000"/>
              </a:lnSpc>
              <a:spcBef>
                <a:spcPct val="10000"/>
              </a:spcBef>
              <a:spcAft>
                <a:spcPct val="10000"/>
              </a:spcAft>
              <a:buSzPct val="100000"/>
              <a:defRPr/>
            </a:pPr>
            <a:r>
              <a:rPr lang="en-US" sz="2000" dirty="0">
                <a:solidFill>
                  <a:srgbClr val="002060"/>
                </a:solidFill>
                <a:latin typeface="Arial" charset="0"/>
              </a:rPr>
              <a:t>JOC is a firm, fixed price, competitively bid, indefinite quantity contract specifically designed for each department’s construction program.</a:t>
            </a:r>
          </a:p>
          <a:p>
            <a:pPr>
              <a:lnSpc>
                <a:spcPct val="115000"/>
              </a:lnSpc>
              <a:spcBef>
                <a:spcPct val="10000"/>
              </a:spcBef>
              <a:spcAft>
                <a:spcPct val="10000"/>
              </a:spcAft>
              <a:buSzPct val="100000"/>
              <a:buFont typeface="Wingdings" panose="05000000000000000000" pitchFamily="2" charset="2"/>
              <a:buChar char="§"/>
              <a:defRPr/>
            </a:pPr>
            <a:endParaRPr lang="en-US" sz="1000" dirty="0">
              <a:solidFill>
                <a:srgbClr val="002060"/>
              </a:solidFill>
              <a:latin typeface="Arial" charset="0"/>
            </a:endParaRPr>
          </a:p>
          <a:p>
            <a:pPr>
              <a:lnSpc>
                <a:spcPct val="115000"/>
              </a:lnSpc>
              <a:spcBef>
                <a:spcPct val="10000"/>
              </a:spcBef>
              <a:spcAft>
                <a:spcPct val="10000"/>
              </a:spcAft>
              <a:buSzPct val="100000"/>
              <a:defRPr/>
            </a:pPr>
            <a:r>
              <a:rPr lang="en-US" sz="2000" dirty="0">
                <a:solidFill>
                  <a:srgbClr val="002060"/>
                </a:solidFill>
                <a:latin typeface="Arial" charset="0"/>
              </a:rPr>
              <a:t>Method is used to accomplish small to medium size projects.</a:t>
            </a:r>
          </a:p>
          <a:p>
            <a:pPr>
              <a:lnSpc>
                <a:spcPct val="115000"/>
              </a:lnSpc>
              <a:spcBef>
                <a:spcPct val="10000"/>
              </a:spcBef>
              <a:spcAft>
                <a:spcPct val="10000"/>
              </a:spcAft>
              <a:buSzPct val="100000"/>
              <a:buFont typeface="Wingdings" panose="05000000000000000000" pitchFamily="2" charset="2"/>
              <a:buChar char="§"/>
              <a:defRPr/>
            </a:pPr>
            <a:endParaRPr lang="en-US" sz="1000" dirty="0">
              <a:solidFill>
                <a:srgbClr val="002060"/>
              </a:solidFill>
              <a:latin typeface="Arial" charset="0"/>
            </a:endParaRPr>
          </a:p>
          <a:p>
            <a:pPr>
              <a:lnSpc>
                <a:spcPct val="115000"/>
              </a:lnSpc>
              <a:spcBef>
                <a:spcPct val="10000"/>
              </a:spcBef>
              <a:spcAft>
                <a:spcPct val="10000"/>
              </a:spcAft>
              <a:buSzPct val="100000"/>
              <a:defRPr/>
            </a:pPr>
            <a:r>
              <a:rPr lang="en-US" sz="2000" dirty="0">
                <a:solidFill>
                  <a:srgbClr val="002060"/>
                </a:solidFill>
                <a:latin typeface="Arial" charset="0"/>
              </a:rPr>
              <a:t>Instead of bidding every small or medium construction job and developing plans and technical specifications, departments can use JOC.</a:t>
            </a:r>
          </a:p>
          <a:p>
            <a:pPr>
              <a:lnSpc>
                <a:spcPct val="115000"/>
              </a:lnSpc>
              <a:spcBef>
                <a:spcPct val="10000"/>
              </a:spcBef>
              <a:spcAft>
                <a:spcPct val="10000"/>
              </a:spcAft>
              <a:buSzPct val="100000"/>
              <a:buFont typeface="Wingdings" panose="05000000000000000000" pitchFamily="2" charset="2"/>
              <a:buChar char="§"/>
              <a:defRPr/>
            </a:pPr>
            <a:endParaRPr lang="en-US" sz="1000" dirty="0">
              <a:solidFill>
                <a:srgbClr val="002060"/>
              </a:solidFill>
              <a:latin typeface="Arial" charset="0"/>
            </a:endParaRPr>
          </a:p>
          <a:p>
            <a:pPr>
              <a:lnSpc>
                <a:spcPct val="115000"/>
              </a:lnSpc>
              <a:spcBef>
                <a:spcPct val="10000"/>
              </a:spcBef>
              <a:spcAft>
                <a:spcPct val="10000"/>
              </a:spcAft>
              <a:buSzPct val="100000"/>
              <a:defRPr/>
            </a:pPr>
            <a:r>
              <a:rPr lang="en-US" sz="2000" dirty="0">
                <a:solidFill>
                  <a:srgbClr val="002060"/>
                </a:solidFill>
                <a:latin typeface="Arial" charset="0"/>
              </a:rPr>
              <a:t>General contractors are solicited to respond to an advertised JOC specification which contains a unit price book (various construction tasks) with description, unit of measure and unit price for each task.</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907120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Requests for Proposals (RFP)</a:t>
            </a:r>
          </a:p>
        </p:txBody>
      </p:sp>
      <p:sp>
        <p:nvSpPr>
          <p:cNvPr id="9" name="TextBox 8">
            <a:extLst>
              <a:ext uri="{FF2B5EF4-FFF2-40B4-BE49-F238E27FC236}">
                <a16:creationId xmlns:a16="http://schemas.microsoft.com/office/drawing/2014/main" id="{375A8454-BFCC-4596-BF31-ECF818FE74B7}"/>
              </a:ext>
            </a:extLst>
          </p:cNvPr>
          <p:cNvSpPr txBox="1"/>
          <p:nvPr/>
        </p:nvSpPr>
        <p:spPr>
          <a:xfrm>
            <a:off x="4630327" y="497075"/>
            <a:ext cx="7097086" cy="5863849"/>
          </a:xfrm>
          <a:prstGeom prst="rect">
            <a:avLst/>
          </a:prstGeom>
          <a:noFill/>
        </p:spPr>
        <p:txBody>
          <a:bodyPr wrap="square" rtlCol="0">
            <a:spAutoFit/>
          </a:bodyPr>
          <a:lstStyle/>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Method used to solicit proposals to implement a new project requiring professional services.</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Used when the City doesn’t have in-house technical experts or resources to implement project or services.</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RFP defines project objectives and scope of services but doesn’t detail every aspect of implementing project.</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Requires detailed evaluation of proposals by an evaluation committee based on criteria stated in the RFP.  Low price is not the only factor.</a:t>
            </a:r>
          </a:p>
          <a:p>
            <a:pPr marL="571500" indent="-3429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Award is made to the highest rated and ranked respondents.</a:t>
            </a: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49603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407051"/>
            <a:ext cx="7095935" cy="5032853"/>
          </a:xfrm>
          <a:prstGeom prst="rect">
            <a:avLst/>
          </a:prstGeom>
          <a:noFill/>
        </p:spPr>
        <p:txBody>
          <a:bodyPr wrap="square" rtlCol="0">
            <a:spAutoFit/>
          </a:bodyPr>
          <a:lstStyle/>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Method used to solicit qualifications from companies who possess a high degree of technical expertise and knowledge in specific disciplines.</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City “pre-qualifies” companies to build a vendor pool to respond to future task orders (individual projects).</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Evaluation/selection is based on qualifications and technical competence.</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For A &amp; E RFQ’s, there is no cost proposal.  Fee schedule is negotiated later as part of the master agreement.</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Most commonly used for A &amp; E design contracts and certain categories of consulting.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424820"/>
            <a:ext cx="3693379" cy="200835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Requests for Qualifications (RFQ)</a:t>
            </a:r>
          </a:p>
        </p:txBody>
      </p:sp>
    </p:spTree>
    <p:extLst>
      <p:ext uri="{BB962C8B-B14F-4D97-AF65-F5344CB8AC3E}">
        <p14:creationId xmlns:p14="http://schemas.microsoft.com/office/powerpoint/2010/main" val="387894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Economic Disclosure Statements (EDS)</a:t>
            </a:r>
          </a:p>
        </p:txBody>
      </p:sp>
      <p:sp>
        <p:nvSpPr>
          <p:cNvPr id="9" name="TextBox 8">
            <a:extLst>
              <a:ext uri="{FF2B5EF4-FFF2-40B4-BE49-F238E27FC236}">
                <a16:creationId xmlns:a16="http://schemas.microsoft.com/office/drawing/2014/main" id="{375A8454-BFCC-4596-BF31-ECF818FE74B7}"/>
              </a:ext>
            </a:extLst>
          </p:cNvPr>
          <p:cNvSpPr txBox="1"/>
          <p:nvPr/>
        </p:nvSpPr>
        <p:spPr>
          <a:xfrm>
            <a:off x="4497658" y="1593668"/>
            <a:ext cx="7448157" cy="3760709"/>
          </a:xfrm>
          <a:prstGeom prst="rect">
            <a:avLst/>
          </a:prstGeom>
          <a:noFill/>
        </p:spPr>
        <p:txBody>
          <a:bodyPr wrap="square" rtlCol="0">
            <a:spAutoFit/>
          </a:bodyPr>
          <a:lstStyle/>
          <a:p>
            <a:pPr marL="342900" indent="-342900">
              <a:lnSpc>
                <a:spcPct val="115000"/>
              </a:lnSpc>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The EDS addresses the disclosure of ownership.</a:t>
            </a:r>
          </a:p>
          <a:p>
            <a:pPr marL="342900" indent="-342900">
              <a:lnSpc>
                <a:spcPct val="115000"/>
              </a:lnSpc>
              <a:spcBef>
                <a:spcPct val="10000"/>
              </a:spcBef>
              <a:spcAft>
                <a:spcPct val="10000"/>
              </a:spcAf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Online completion of the EDS is mandatory for most solicitations.  </a:t>
            </a:r>
          </a:p>
          <a:p>
            <a:pPr marL="342900" indent="-342900">
              <a:lnSpc>
                <a:spcPct val="115000"/>
              </a:lnSpc>
              <a:spcBef>
                <a:spcPct val="10000"/>
              </a:spcBef>
              <a:spcAft>
                <a:spcPct val="10000"/>
              </a:spcAf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In addition to the applicant, any legal entity which owns more than 7.5% interest, direct or indirectly, in the applicant firm, must also file an EDS.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602884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Certification</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25</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74643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Certification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164148"/>
            <a:ext cx="6673951" cy="4529702"/>
          </a:xfrm>
          <a:prstGeom prst="rect">
            <a:avLst/>
          </a:prstGeom>
          <a:noFill/>
        </p:spPr>
        <p:txBody>
          <a:bodyPr wrap="square" rtlCol="0">
            <a:spAutoFit/>
          </a:bodyPr>
          <a:lstStyle/>
          <a:p>
            <a:pPr>
              <a:lnSpc>
                <a:spcPct val="115000"/>
              </a:lnSpc>
              <a:spcBef>
                <a:spcPct val="10000"/>
              </a:spcBef>
              <a:spcAft>
                <a:spcPct val="10000"/>
              </a:spcAft>
              <a:buClr>
                <a:schemeClr val="tx2"/>
              </a:buClr>
              <a:buSzPct val="80000"/>
              <a:defRPr/>
            </a:pPr>
            <a:r>
              <a:rPr lang="en-US" sz="2400" b="1" dirty="0">
                <a:solidFill>
                  <a:srgbClr val="002060"/>
                </a:solidFill>
                <a:latin typeface="Arial" charset="0"/>
                <a:cs typeface="Arial" charset="0"/>
              </a:rPr>
              <a:t>SIX (6) TYPES OF CERTIFICATION</a:t>
            </a:r>
          </a:p>
          <a:p>
            <a:pPr>
              <a:lnSpc>
                <a:spcPct val="115000"/>
              </a:lnSpc>
              <a:spcBef>
                <a:spcPct val="10000"/>
              </a:spcBef>
              <a:spcAft>
                <a:spcPct val="10000"/>
              </a:spcAft>
              <a:buClr>
                <a:schemeClr val="tx2"/>
              </a:buClr>
              <a:buSzPct val="80000"/>
              <a:defRPr/>
            </a:pPr>
            <a:endParaRPr lang="en-US" sz="1000" b="1" dirty="0">
              <a:solidFill>
                <a:srgbClr val="002060"/>
              </a:solidFill>
              <a:latin typeface="Arial" charset="0"/>
              <a:cs typeface="Arial" charset="0"/>
            </a:endParaRP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MBE:  </a:t>
            </a:r>
            <a:r>
              <a:rPr lang="en-US" sz="2400" dirty="0">
                <a:solidFill>
                  <a:srgbClr val="002060"/>
                </a:solidFill>
                <a:latin typeface="Arial" charset="0"/>
                <a:cs typeface="Arial" charset="0"/>
              </a:rPr>
              <a:t>Minority-Owned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WBE:  </a:t>
            </a:r>
            <a:r>
              <a:rPr lang="en-US" sz="2400" dirty="0">
                <a:solidFill>
                  <a:srgbClr val="002060"/>
                </a:solidFill>
                <a:latin typeface="Arial" charset="0"/>
                <a:cs typeface="Arial" charset="0"/>
              </a:rPr>
              <a:t>Women-Owned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BEPD:  </a:t>
            </a:r>
            <a:r>
              <a:rPr lang="en-US" sz="2400" dirty="0">
                <a:solidFill>
                  <a:srgbClr val="002060"/>
                </a:solidFill>
                <a:latin typeface="Arial" charset="0"/>
                <a:cs typeface="Arial" charset="0"/>
              </a:rPr>
              <a:t>Business Enterprise owned by People with Disabilities</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DBE:  </a:t>
            </a:r>
            <a:r>
              <a:rPr lang="en-US" sz="2400" dirty="0">
                <a:solidFill>
                  <a:srgbClr val="002060"/>
                </a:solidFill>
                <a:latin typeface="Arial" charset="0"/>
                <a:cs typeface="Arial" charset="0"/>
              </a:rPr>
              <a:t>Disadvantaged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ACDBE:  </a:t>
            </a:r>
            <a:r>
              <a:rPr lang="en-US" sz="2400" dirty="0">
                <a:solidFill>
                  <a:srgbClr val="002060"/>
                </a:solidFill>
                <a:latin typeface="Arial" charset="0"/>
                <a:cs typeface="Arial" charset="0"/>
              </a:rPr>
              <a:t>Airport Concession Disadvantaged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VBE: </a:t>
            </a:r>
            <a:r>
              <a:rPr lang="en-US" sz="2400" dirty="0">
                <a:solidFill>
                  <a:srgbClr val="002060"/>
                </a:solidFill>
                <a:latin typeface="Arial" charset="0"/>
                <a:cs typeface="Arial" charset="0"/>
              </a:rPr>
              <a:t>Veteran-Owned Business Enterprise</a:t>
            </a:r>
            <a:r>
              <a:rPr lang="en-US" sz="2400" dirty="0">
                <a:solidFill>
                  <a:srgbClr val="002060"/>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873519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347748" y="1055657"/>
            <a:ext cx="6621053" cy="4746684"/>
          </a:xfrm>
          <a:prstGeom prst="rect">
            <a:avLst/>
          </a:prstGeom>
          <a:noFill/>
        </p:spPr>
        <p:txBody>
          <a:bodyPr wrap="square" rtlCol="0">
            <a:spAutoFit/>
          </a:bodyPr>
          <a:lstStyle/>
          <a:p>
            <a:pPr>
              <a:lnSpc>
                <a:spcPct val="115000"/>
              </a:lnSpc>
              <a:spcBef>
                <a:spcPct val="10000"/>
              </a:spcBef>
              <a:spcAft>
                <a:spcPct val="10000"/>
              </a:spcAft>
              <a:buClr>
                <a:schemeClr val="tx2"/>
              </a:buClr>
              <a:buSzPct val="80000"/>
              <a:defRPr/>
            </a:pPr>
            <a:r>
              <a:rPr lang="en-US" sz="2400" b="1" dirty="0">
                <a:solidFill>
                  <a:srgbClr val="002060"/>
                </a:solidFill>
                <a:latin typeface="Arial" charset="0"/>
                <a:cs typeface="Arial" charset="0"/>
              </a:rPr>
              <a:t>BASIC ELIGIBILITY REQUIREMENTS</a:t>
            </a:r>
          </a:p>
          <a:p>
            <a:pPr>
              <a:lnSpc>
                <a:spcPct val="115000"/>
              </a:lnSpc>
              <a:spcBef>
                <a:spcPct val="10000"/>
              </a:spcBef>
              <a:spcAft>
                <a:spcPct val="10000"/>
              </a:spcAft>
              <a:buClr>
                <a:schemeClr val="tx2"/>
              </a:buClr>
              <a:buSzPct val="80000"/>
              <a:defRPr/>
            </a:pPr>
            <a:endParaRPr lang="en-US" sz="2400" b="1" u="sng" dirty="0">
              <a:solidFill>
                <a:srgbClr val="002060"/>
              </a:solidFill>
              <a:latin typeface="Arial" charset="0"/>
              <a:cs typeface="Arial" charset="0"/>
            </a:endParaRP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charset="0"/>
                <a:cs typeface="Arial" charset="0"/>
              </a:rPr>
              <a:t>Businesses must be at least 51% owned and controlled by qualifying minorities, women, veterans, individuals with disabilities, or other disadvantaged individuals</a:t>
            </a:r>
          </a:p>
          <a:p>
            <a:pPr marL="285750" indent="-285750">
              <a:lnSpc>
                <a:spcPct val="115000"/>
              </a:lnSpc>
              <a:spcBef>
                <a:spcPct val="10000"/>
              </a:spcBef>
              <a:spcAft>
                <a:spcPct val="10000"/>
              </a:spcAft>
              <a:buSzPct val="100000"/>
              <a:buFont typeface="Wingdings" panose="05000000000000000000" pitchFamily="2" charset="2"/>
              <a:buChar char="§"/>
              <a:defRPr/>
            </a:pPr>
            <a:endParaRPr lang="en-US" sz="2400" dirty="0">
              <a:solidFill>
                <a:srgbClr val="002060"/>
              </a:solidFill>
              <a:latin typeface="Arial" charset="0"/>
              <a:cs typeface="Arial" charset="0"/>
            </a:endParaRP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charset="0"/>
                <a:cs typeface="Arial" charset="0"/>
              </a:rPr>
              <a:t>Businesses must also be small businesses</a:t>
            </a:r>
          </a:p>
          <a:p>
            <a:pPr marL="285750" indent="-285750">
              <a:lnSpc>
                <a:spcPct val="115000"/>
              </a:lnSpc>
              <a:spcBef>
                <a:spcPct val="10000"/>
              </a:spcBef>
              <a:spcAft>
                <a:spcPct val="10000"/>
              </a:spcAft>
              <a:buSzPct val="100000"/>
              <a:buFont typeface="Wingdings" panose="05000000000000000000" pitchFamily="2" charset="2"/>
              <a:buChar char="§"/>
              <a:defRPr/>
            </a:pPr>
            <a:endParaRPr lang="en-US" sz="2400" dirty="0">
              <a:solidFill>
                <a:srgbClr val="002060"/>
              </a:solidFill>
              <a:latin typeface="Arial" charset="0"/>
              <a:cs typeface="Arial" charset="0"/>
            </a:endParaRP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charset="0"/>
                <a:cs typeface="Arial" charset="0"/>
              </a:rPr>
              <a:t>Businesses must be independent and viable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27</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Certification</a:t>
            </a:r>
          </a:p>
        </p:txBody>
      </p:sp>
    </p:spTree>
    <p:extLst>
      <p:ext uri="{BB962C8B-B14F-4D97-AF65-F5344CB8AC3E}">
        <p14:creationId xmlns:p14="http://schemas.microsoft.com/office/powerpoint/2010/main" val="334472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MBE/WBE/DBE Participation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4729583" y="598329"/>
            <a:ext cx="6290842" cy="5262979"/>
          </a:xfrm>
          <a:prstGeom prst="rect">
            <a:avLst/>
          </a:prstGeom>
          <a:noFill/>
        </p:spPr>
        <p:txBody>
          <a:bodyPr wrap="square" rtlCol="0">
            <a:spAutoFit/>
          </a:bodyPr>
          <a:lstStyle/>
          <a:p>
            <a:pPr marL="342900" indent="-342900" algn="jus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Section 2-92-420 sets forth the City’s Minority-Owned and Women-Owned Business Enterprise procurement program for all contracts other than construction.</a:t>
            </a:r>
          </a:p>
          <a:p>
            <a:pPr marL="342900" indent="-342900" algn="jus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gn="jus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Section 2-92-650 sets forth the City’s Minority- and Women-Owned Business Enterprise procurement program for construction contracts. </a:t>
            </a:r>
          </a:p>
          <a:p>
            <a:pPr marL="342900" indent="-342900" algn="jus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gn="jus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49 CFR Part 26 sets forth the rules regarding participation by Disadvantaged Business Enterprises on federally funded projects.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3401346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Commercially Useful Function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195145"/>
            <a:ext cx="6397726" cy="5401479"/>
          </a:xfrm>
          <a:prstGeom prst="rect">
            <a:avLst/>
          </a:prstGeom>
          <a:noFill/>
        </p:spPr>
        <p:txBody>
          <a:bodyPr wrap="square" rtlCol="0">
            <a:spAutoFit/>
          </a:bodyPr>
          <a:lstStyle/>
          <a:p>
            <a:r>
              <a:rPr lang="en-US" altLang="en-US" sz="2300" dirty="0">
                <a:solidFill>
                  <a:srgbClr val="002060"/>
                </a:solidFill>
                <a:latin typeface="Arial" panose="020B0604020202020204" pitchFamily="34" charset="0"/>
                <a:cs typeface="Arial" panose="020B0604020202020204" pitchFamily="34" charset="0"/>
              </a:rPr>
              <a:t>The City of Chicago Department of Procurement Services counts MBE/WBE/DBE expenditures toward MBE/WBE/DBE goals only if the MBE/WBE/DBE is performing a “commercially useful function.”</a:t>
            </a:r>
          </a:p>
          <a:p>
            <a:pPr>
              <a:buFont typeface="Wingdings" pitchFamily="2" charset="2"/>
              <a:buChar char="§"/>
            </a:pPr>
            <a:endParaRPr lang="en-US" altLang="en-US" sz="2300" dirty="0">
              <a:solidFill>
                <a:srgbClr val="002060"/>
              </a:solidFill>
              <a:latin typeface="Arial" panose="020B0604020202020204" pitchFamily="34" charset="0"/>
              <a:cs typeface="Arial" panose="020B0604020202020204" pitchFamily="34" charset="0"/>
            </a:endParaRPr>
          </a:p>
          <a:p>
            <a:r>
              <a:rPr lang="en-US" altLang="en-US" sz="2300" b="1" dirty="0">
                <a:solidFill>
                  <a:srgbClr val="002060"/>
                </a:solidFill>
                <a:latin typeface="Arial" panose="020B0604020202020204" pitchFamily="34" charset="0"/>
                <a:cs typeface="Arial" panose="020B0604020202020204" pitchFamily="34" charset="0"/>
              </a:rPr>
              <a:t>What constitutes a “commercially useful function?” </a:t>
            </a:r>
          </a:p>
          <a:p>
            <a:endParaRPr lang="en-US" altLang="en-US" sz="2300" dirty="0">
              <a:solidFill>
                <a:srgbClr val="002060"/>
              </a:solidFill>
              <a:latin typeface="Arial" panose="020B0604020202020204" pitchFamily="34" charset="0"/>
              <a:cs typeface="Arial" panose="020B0604020202020204" pitchFamily="34" charset="0"/>
            </a:endParaRPr>
          </a:p>
          <a:p>
            <a:r>
              <a:rPr lang="en-US" altLang="en-US" sz="2300" dirty="0">
                <a:solidFill>
                  <a:srgbClr val="002060"/>
                </a:solidFill>
                <a:latin typeface="Arial" panose="020B0604020202020204" pitchFamily="34" charset="0"/>
                <a:cs typeface="Arial" panose="020B0604020202020204" pitchFamily="34" charset="0"/>
              </a:rPr>
              <a:t>A certified firm performs a commercially useful function when it is responsible for the execution of a distinct element of the work of the contract, which is carried out by actually performing, managing, and supervising the work involved, or fulfilling responsibilities as a joint venture.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59667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81BDB30E-9512-C89C-6D0F-088B768012BA}"/>
              </a:ext>
            </a:extLst>
          </p:cNvPr>
          <p:cNvSpPr>
            <a:spLocks noGrp="1"/>
          </p:cNvSpPr>
          <p:nvPr>
            <p:ph type="body" sz="quarter" idx="13"/>
          </p:nvPr>
        </p:nvSpPr>
        <p:spPr>
          <a:xfrm>
            <a:off x="1158229" y="1549861"/>
            <a:ext cx="4626764" cy="422365"/>
          </a:xfrm>
        </p:spPr>
        <p:txBody>
          <a:bodyPr/>
          <a:lstStyle/>
          <a:p>
            <a:r>
              <a:rPr lang="en-US" b="1" dirty="0">
                <a:solidFill>
                  <a:srgbClr val="002060"/>
                </a:solidFill>
              </a:rPr>
              <a:t>RESOURCE GUIDES</a:t>
            </a:r>
          </a:p>
        </p:txBody>
      </p:sp>
      <p:sp>
        <p:nvSpPr>
          <p:cNvPr id="34" name="Text Placeholder 33">
            <a:extLst>
              <a:ext uri="{FF2B5EF4-FFF2-40B4-BE49-F238E27FC236}">
                <a16:creationId xmlns:a16="http://schemas.microsoft.com/office/drawing/2014/main" id="{2DFA7864-3EDD-E634-567C-4882F5904381}"/>
              </a:ext>
            </a:extLst>
          </p:cNvPr>
          <p:cNvSpPr>
            <a:spLocks noGrp="1"/>
          </p:cNvSpPr>
          <p:nvPr>
            <p:ph type="body" sz="quarter" idx="16"/>
          </p:nvPr>
        </p:nvSpPr>
        <p:spPr>
          <a:xfrm>
            <a:off x="1229739" y="2043944"/>
            <a:ext cx="4626293" cy="3902644"/>
          </a:xfrm>
        </p:spPr>
        <p:txBody>
          <a:bodyPr/>
          <a:lstStyle/>
          <a:p>
            <a:r>
              <a:rPr lang="en-US" b="1" dirty="0">
                <a:solidFill>
                  <a:srgbClr val="002060"/>
                </a:solidFill>
              </a:rPr>
              <a:t>DPS has published a four-volume set of Resource Guides, expanding on the guiding principle of transparency.</a:t>
            </a:r>
          </a:p>
          <a:p>
            <a:pPr>
              <a:lnSpc>
                <a:spcPct val="100000"/>
              </a:lnSpc>
            </a:pPr>
            <a:r>
              <a:rPr lang="en-US" b="1" dirty="0">
                <a:solidFill>
                  <a:srgbClr val="002060"/>
                </a:solidFill>
              </a:rPr>
              <a:t>The Resource Guides were divided into key areas of the procurement process:</a:t>
            </a:r>
          </a:p>
          <a:p>
            <a:pPr marL="457200" lvl="2" indent="-171450">
              <a:lnSpc>
                <a:spcPct val="100000"/>
              </a:lnSpc>
              <a:buFont typeface="Wingdings" panose="05000000000000000000" pitchFamily="2" charset="2"/>
              <a:buChar char="§"/>
            </a:pPr>
            <a:r>
              <a:rPr lang="en-US" sz="1400" b="1" dirty="0">
                <a:solidFill>
                  <a:srgbClr val="002060"/>
                </a:solidFill>
              </a:rPr>
              <a:t>Contract Administration</a:t>
            </a:r>
          </a:p>
          <a:p>
            <a:pPr marL="457200" lvl="2" indent="-171450">
              <a:lnSpc>
                <a:spcPct val="100000"/>
              </a:lnSpc>
              <a:buFont typeface="Wingdings" panose="05000000000000000000" pitchFamily="2" charset="2"/>
              <a:buChar char="§"/>
            </a:pPr>
            <a:r>
              <a:rPr lang="en-US" sz="1400" b="1" dirty="0">
                <a:solidFill>
                  <a:srgbClr val="002060"/>
                </a:solidFill>
              </a:rPr>
              <a:t>Incentives and Programs</a:t>
            </a:r>
          </a:p>
          <a:p>
            <a:pPr marL="457200" lvl="2" indent="-171450">
              <a:lnSpc>
                <a:spcPct val="100000"/>
              </a:lnSpc>
              <a:buFont typeface="Wingdings" panose="05000000000000000000" pitchFamily="2" charset="2"/>
              <a:buChar char="§"/>
            </a:pPr>
            <a:r>
              <a:rPr lang="en-US" sz="1400" b="1" dirty="0">
                <a:solidFill>
                  <a:srgbClr val="002060"/>
                </a:solidFill>
              </a:rPr>
              <a:t>Certification</a:t>
            </a:r>
          </a:p>
          <a:p>
            <a:pPr marL="457200" lvl="2" indent="-171450">
              <a:lnSpc>
                <a:spcPct val="100000"/>
              </a:lnSpc>
              <a:buFont typeface="Wingdings" panose="05000000000000000000" pitchFamily="2" charset="2"/>
              <a:buChar char="§"/>
            </a:pPr>
            <a:r>
              <a:rPr lang="en-US" sz="1400" b="1" dirty="0">
                <a:solidFill>
                  <a:srgbClr val="002060"/>
                </a:solidFill>
              </a:rPr>
              <a:t>Compliance</a:t>
            </a:r>
          </a:p>
          <a:p>
            <a:pPr marL="285750" lvl="2" indent="0">
              <a:lnSpc>
                <a:spcPct val="100000"/>
              </a:lnSpc>
              <a:buNone/>
            </a:pPr>
            <a:endParaRPr lang="en-US" sz="1400" b="1" dirty="0">
              <a:solidFill>
                <a:srgbClr val="002060"/>
              </a:solidFill>
            </a:endParaRPr>
          </a:p>
          <a:p>
            <a:r>
              <a:rPr lang="en-US" b="1" dirty="0">
                <a:solidFill>
                  <a:srgbClr val="002060"/>
                </a:solidFill>
              </a:rPr>
              <a:t>Download now at </a:t>
            </a:r>
            <a:r>
              <a:rPr lang="en-US" b="1" dirty="0" err="1">
                <a:solidFill>
                  <a:srgbClr val="002060"/>
                </a:solidFill>
              </a:rPr>
              <a:t>www.chicago.gov</a:t>
            </a:r>
            <a:r>
              <a:rPr lang="en-US" b="1" dirty="0">
                <a:solidFill>
                  <a:srgbClr val="002060"/>
                </a:solidFill>
              </a:rPr>
              <a:t>/</a:t>
            </a:r>
            <a:r>
              <a:rPr lang="en-US" b="1" dirty="0" err="1">
                <a:solidFill>
                  <a:srgbClr val="002060"/>
                </a:solidFill>
              </a:rPr>
              <a:t>dpsguides</a:t>
            </a:r>
            <a:endParaRPr lang="en-US" b="1" dirty="0">
              <a:solidFill>
                <a:srgbClr val="002060"/>
              </a:solidFill>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p:txBody>
          <a:bodyPr/>
          <a:lstStyle/>
          <a:p>
            <a:fld id="{9EEDF2C8-8D53-4310-BAC3-B914C6E8499F}" type="slidenum">
              <a:rPr lang="en-US" smtClean="0"/>
              <a:t>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53" y="101343"/>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333B46"/>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fontAlgn="base">
              <a:lnSpc>
                <a:spcPct val="100000"/>
              </a:lnSpc>
              <a:spcBef>
                <a:spcPct val="0"/>
              </a:spcBef>
              <a:spcAft>
                <a:spcPct val="0"/>
              </a:spcAft>
              <a:buNone/>
            </a:pPr>
            <a:r>
              <a:rPr lang="en-US" altLang="en-US" sz="1100">
                <a:solidFill>
                  <a:srgbClr val="FFFFFF"/>
                </a:solidFill>
                <a:latin typeface="Roboto Light" panose="02000000000000000000" pitchFamily="2" charset="0"/>
                <a:cs typeface="Roboto Light" panose="02000000000000000000" pitchFamily="2" charset="0"/>
              </a:rPr>
              <a:t>@CHICAGODPS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484481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379822" y="856357"/>
            <a:ext cx="6934698" cy="461665"/>
          </a:xfrm>
          <a:prstGeom prst="rect">
            <a:avLst/>
          </a:prstGeom>
          <a:noFill/>
        </p:spPr>
        <p:txBody>
          <a:bodyPr wrap="square" rtlCol="0">
            <a:spAutoFit/>
          </a:bodyPr>
          <a:lstStyle/>
          <a:p>
            <a:pPr algn="just">
              <a:buFont typeface="Wingdings" pitchFamily="2" charset="2"/>
              <a:buChar char="§"/>
            </a:pPr>
            <a:r>
              <a:rPr lang="en-US" sz="2400" dirty="0">
                <a:solidFill>
                  <a:schemeClr val="bg1"/>
                </a:solidFill>
                <a:latin typeface="Big Shoulders Display Black" pitchFamily="2" charset="0"/>
              </a:rPr>
              <a:t>Reduction, Waiver &amp; Good Faith Efforts</a:t>
            </a: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171700"/>
            <a:ext cx="3693379" cy="24193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Reduction, Waiver &amp; Good Faith Efforts</a:t>
            </a:r>
          </a:p>
        </p:txBody>
      </p:sp>
      <p:sp>
        <p:nvSpPr>
          <p:cNvPr id="10" name="TextBox 9">
            <a:extLst>
              <a:ext uri="{FF2B5EF4-FFF2-40B4-BE49-F238E27FC236}">
                <a16:creationId xmlns:a16="http://schemas.microsoft.com/office/drawing/2014/main" id="{742CDA10-63C7-824E-B1E1-E3A4EA2B92EC}"/>
              </a:ext>
            </a:extLst>
          </p:cNvPr>
          <p:cNvSpPr txBox="1"/>
          <p:nvPr/>
        </p:nvSpPr>
        <p:spPr>
          <a:xfrm>
            <a:off x="379822" y="1318022"/>
            <a:ext cx="6934698" cy="4893647"/>
          </a:xfrm>
          <a:prstGeom prst="rect">
            <a:avLst/>
          </a:prstGeom>
          <a:noFill/>
        </p:spPr>
        <p:txBody>
          <a:bodyPr wrap="square" rtlCol="0">
            <a:spAutoFit/>
          </a:bodyPr>
          <a:lstStyle/>
          <a:p>
            <a:pPr marL="361188" indent="-342900">
              <a:buClr>
                <a:srgbClr val="002060"/>
              </a:buClr>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A contractor shall not be entitled to a reduction or waiver of MBE or WBE goals during the performance of the contract, after substantial completion of the contract, or at the time of contract close out, unless the contractor, in writing, makes a request to the CPO for reduction or waiver.</a:t>
            </a:r>
          </a:p>
          <a:p>
            <a:pPr marL="361188" indent="-342900">
              <a:buClr>
                <a:srgbClr val="002060"/>
              </a:buClr>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61188" indent="-342900">
              <a:buClr>
                <a:srgbClr val="002060"/>
              </a:buClr>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A contractor seeking a waiver or reduction of MBE and/or WBE goals must demonstrate to the satisfaction of the CPO that it has made good faith efforts to meet its MBE and WBE utilization goals.</a:t>
            </a:r>
          </a:p>
        </p:txBody>
      </p:sp>
    </p:spTree>
    <p:extLst>
      <p:ext uri="{BB962C8B-B14F-4D97-AF65-F5344CB8AC3E}">
        <p14:creationId xmlns:p14="http://schemas.microsoft.com/office/powerpoint/2010/main" val="418438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Contract Monitoring and Compliance</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31</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66494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0070C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Contract Monitoring and Compliance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695133"/>
            <a:ext cx="6712051" cy="3601755"/>
          </a:xfrm>
          <a:prstGeom prst="rect">
            <a:avLst/>
          </a:prstGeom>
          <a:noFill/>
        </p:spPr>
        <p:txBody>
          <a:bodyPr wrap="square" rtlCol="0">
            <a:spAutoFit/>
          </a:bodyPr>
          <a:lstStyle/>
          <a:p>
            <a:pPr marL="342900" indent="-342900">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Monitor the actual utilization of MBEs, WBEs and DBEs that have been listed as subcontractors on a compliance plan.</a:t>
            </a:r>
          </a:p>
          <a:p>
            <a:pPr marL="342900" indent="-342900">
              <a:lnSpc>
                <a:spcPct val="115000"/>
              </a:lnSpc>
              <a:spcBef>
                <a:spcPct val="10000"/>
              </a:spcBef>
              <a:spcAft>
                <a:spcPct val="10000"/>
              </a:spcAft>
              <a:buSzPct val="80000"/>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Ensure compliance with Chicago Residency Ordinance (CRO) requirements and Equal Employment Opportunity (EEO) commitments.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652675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00958" y="1226464"/>
            <a:ext cx="6228442" cy="4026487"/>
          </a:xfrm>
          <a:prstGeom prst="rect">
            <a:avLst/>
          </a:prstGeom>
          <a:noFill/>
        </p:spPr>
        <p:txBody>
          <a:bodyPr wrap="square" rtlCol="0">
            <a:spAutoFit/>
          </a:bodyPr>
          <a:lstStyle/>
          <a:p>
            <a:pPr marL="342900" indent="-342900" algn="just">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Construction contract must be estimated at $100,000 or more and funded by the City of Chicago.</a:t>
            </a:r>
          </a:p>
          <a:p>
            <a:pPr marL="342900" indent="-342900" algn="just">
              <a:lnSpc>
                <a:spcPct val="115000"/>
              </a:lnSpc>
              <a:spcBef>
                <a:spcPct val="10000"/>
              </a:spcBef>
              <a:spcAft>
                <a:spcPct val="10000"/>
              </a:spcAft>
              <a:buSzPct val="100000"/>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42900" indent="-342900" algn="just">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50% of the total work hours must be performed by actual residents of the City of Chicago and 7.5% of the total work hours must be performed by  project area residents</a:t>
            </a:r>
            <a:endParaRPr lang="en-US" altLang="en-US" sz="2400"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7535903" y="2385843"/>
            <a:ext cx="4364308" cy="21480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535901" y="1456257"/>
            <a:ext cx="4364309" cy="3945486"/>
          </a:xfrm>
        </p:spPr>
        <p:txBody>
          <a:bodyPr anchor="ctr">
            <a:noAutofit/>
          </a:bodyPr>
          <a:lstStyle/>
          <a:p>
            <a:r>
              <a:rPr lang="en-US" sz="4400" dirty="0">
                <a:solidFill>
                  <a:schemeClr val="bg1"/>
                </a:solidFill>
                <a:latin typeface="Big Shoulders Display Black" pitchFamily="2" charset="0"/>
              </a:rPr>
              <a:t>Chicago Residency Ordinance (CRO)</a:t>
            </a:r>
          </a:p>
        </p:txBody>
      </p:sp>
    </p:spTree>
    <p:extLst>
      <p:ext uri="{BB962C8B-B14F-4D97-AF65-F5344CB8AC3E}">
        <p14:creationId xmlns:p14="http://schemas.microsoft.com/office/powerpoint/2010/main" val="2492228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Equal Employment Opportunity</a:t>
            </a:r>
          </a:p>
        </p:txBody>
      </p:sp>
      <p:sp>
        <p:nvSpPr>
          <p:cNvPr id="9" name="TextBox 8">
            <a:extLst>
              <a:ext uri="{FF2B5EF4-FFF2-40B4-BE49-F238E27FC236}">
                <a16:creationId xmlns:a16="http://schemas.microsoft.com/office/drawing/2014/main" id="{375A8454-BFCC-4596-BF31-ECF818FE74B7}"/>
              </a:ext>
            </a:extLst>
          </p:cNvPr>
          <p:cNvSpPr txBox="1"/>
          <p:nvPr/>
        </p:nvSpPr>
        <p:spPr>
          <a:xfrm>
            <a:off x="4710533" y="982175"/>
            <a:ext cx="6709942" cy="4432752"/>
          </a:xfrm>
          <a:prstGeom prst="rect">
            <a:avLst/>
          </a:prstGeom>
          <a:noFill/>
        </p:spPr>
        <p:txBody>
          <a:bodyPr wrap="square" rtlCol="0">
            <a:spAutoFit/>
          </a:bodyPr>
          <a:lstStyle/>
          <a:p>
            <a:pPr algn="just"/>
            <a:endParaRPr lang="en-US" altLang="en-US" sz="2400" dirty="0">
              <a:latin typeface="Arial" panose="020B0604020202020204" pitchFamily="34" charset="0"/>
              <a:cs typeface="Arial" panose="020B0604020202020204" pitchFamily="34" charset="0"/>
            </a:endParaRPr>
          </a:p>
          <a:p>
            <a:pPr marL="342900" indent="-342900" algn="just">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In order to promote equality of opportunity for minority and female personnel on city funded construction projects an award criteria determination (canvassing formula) must be inserted into each contract specification that is estimated at $100,000 or more.</a:t>
            </a:r>
          </a:p>
          <a:p>
            <a:pPr marL="342900" indent="-342900" algn="just">
              <a:lnSpc>
                <a:spcPct val="115000"/>
              </a:lnSpc>
              <a:spcBef>
                <a:spcPct val="10000"/>
              </a:spcBef>
              <a:spcAft>
                <a:spcPct val="10000"/>
              </a:spcAft>
              <a:buSzPct val="80000"/>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42900" indent="-342900" algn="just">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Bidders are invited to propose the minority and female employee utilization goals.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845333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Ways to Achieve Compliance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199833"/>
            <a:ext cx="6668678" cy="5078313"/>
          </a:xfrm>
          <a:prstGeom prst="rect">
            <a:avLst/>
          </a:prstGeom>
          <a:noFill/>
        </p:spPr>
        <p:txBody>
          <a:bodyPr wrap="square" rtlCol="0">
            <a:spAutoFit/>
          </a:bodyPr>
          <a:lstStyle/>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The prime contractor is an MBE/WBE or DBE</a:t>
            </a:r>
          </a:p>
          <a:p>
            <a:pPr marL="342900" indent="-342900">
              <a:lnSpc>
                <a:spcPct val="125000"/>
              </a:lnSpc>
              <a:buFont typeface="Wingdings" panose="05000000000000000000"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Joint venturing with MBEs/WBEs or DBEs</a:t>
            </a:r>
          </a:p>
          <a:p>
            <a:pPr marL="342900" indent="-342900">
              <a:lnSpc>
                <a:spcPct val="125000"/>
              </a:lnSpc>
              <a:buFont typeface="Wingdings" panose="05000000000000000000"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Subcontracting a portion of the work to one or more MBE/WBE or DBE</a:t>
            </a:r>
          </a:p>
          <a:p>
            <a:pPr marL="342900" indent="-342900">
              <a:lnSpc>
                <a:spcPct val="125000"/>
              </a:lnSpc>
              <a:buFont typeface="Wingdings" panose="05000000000000000000"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Purchasing materials that are used in the performance of the contract from one or more MBE/WBE or DBE</a:t>
            </a:r>
          </a:p>
          <a:p>
            <a:pPr marL="361188" indent="-342900">
              <a:buClr>
                <a:schemeClr val="accent6">
                  <a:lumMod val="75000"/>
                </a:schemeClr>
              </a:buClr>
              <a:buFont typeface="Wingdings" pitchFamily="2" charset="2"/>
              <a:buChar char="§"/>
              <a:defRPr/>
            </a:pPr>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947406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642679"/>
            <a:ext cx="6626326" cy="3046988"/>
          </a:xfrm>
          <a:prstGeom prst="rect">
            <a:avLst/>
          </a:prstGeom>
          <a:noFill/>
        </p:spPr>
        <p:txBody>
          <a:bodyPr wrap="square" rtlCol="0">
            <a:spAutoFit/>
          </a:bodyPr>
          <a:lstStyle/>
          <a:p>
            <a:pPr>
              <a:lnSpc>
                <a:spcPct val="80000"/>
              </a:lnSpc>
              <a:spcBef>
                <a:spcPct val="0"/>
              </a:spcBef>
              <a:defRPr/>
            </a:pPr>
            <a:endParaRPr lang="en-US" altLang="en-US" sz="2400" dirty="0">
              <a:solidFill>
                <a:schemeClr val="tx2"/>
              </a:solidFill>
              <a:latin typeface="Arial" panose="020B0604020202020204" pitchFamily="34" charset="0"/>
              <a:cs typeface="Arial" panose="020B0604020202020204" pitchFamily="34" charset="0"/>
            </a:endParaRPr>
          </a:p>
          <a:p>
            <a:pPr>
              <a:lnSpc>
                <a:spcPct val="80000"/>
              </a:lnSpc>
              <a:spcBef>
                <a:spcPct val="0"/>
              </a:spcBef>
              <a:defRPr/>
            </a:pPr>
            <a:r>
              <a:rPr lang="en-US" altLang="en-US" sz="2400" dirty="0">
                <a:solidFill>
                  <a:srgbClr val="002060"/>
                </a:solidFill>
                <a:latin typeface="Arial" panose="020B0604020202020204" pitchFamily="34" charset="0"/>
                <a:cs typeface="Arial" panose="020B0604020202020204" pitchFamily="34" charset="0"/>
              </a:rPr>
              <a:t>Prime contractors are responsible for submitting:</a:t>
            </a:r>
          </a:p>
          <a:p>
            <a:pPr>
              <a:lnSpc>
                <a:spcPct val="80000"/>
              </a:lnSpc>
              <a:spcBef>
                <a:spcPct val="0"/>
              </a:spcBef>
              <a:defRPr/>
            </a:pPr>
            <a:endParaRPr lang="en-US" altLang="en-US" sz="2400" dirty="0">
              <a:solidFill>
                <a:srgbClr val="002060"/>
              </a:solidFill>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Monthly subcontractor payment certification forms</a:t>
            </a:r>
          </a:p>
          <a:p>
            <a:pPr marL="457200" indent="-457200">
              <a:lnSpc>
                <a:spcPct val="80000"/>
              </a:lnSpc>
              <a:spcBef>
                <a:spcPct val="0"/>
              </a:spcBef>
              <a:buFont typeface="Wingdings" panose="05000000000000000000" pitchFamily="2" charset="2"/>
              <a:buChar char="§"/>
              <a:defRPr/>
            </a:pPr>
            <a:endParaRPr lang="en-US" altLang="en-US" sz="2400" dirty="0">
              <a:solidFill>
                <a:srgbClr val="002060"/>
              </a:solidFill>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Weekly certified payrolls </a:t>
            </a:r>
          </a:p>
          <a:p>
            <a:pPr marL="457200" indent="-457200">
              <a:lnSpc>
                <a:spcPct val="80000"/>
              </a:lnSpc>
              <a:spcBef>
                <a:spcPct val="0"/>
              </a:spcBef>
              <a:buFont typeface="Wingdings" panose="05000000000000000000" pitchFamily="2" charset="2"/>
              <a:buChar char="§"/>
              <a:defRPr/>
            </a:pPr>
            <a:endParaRPr lang="en-US" altLang="en-US" sz="2400" dirty="0">
              <a:solidFill>
                <a:srgbClr val="002060"/>
              </a:solidFill>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Waivers of lien</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737047" y="1642679"/>
            <a:ext cx="3693379" cy="3670663"/>
          </a:xfrm>
          <a:solidFill>
            <a:schemeClr val="accent5">
              <a:lumMod val="75000"/>
            </a:schemeClr>
          </a:solidFill>
        </p:spPr>
        <p:txBody>
          <a:bodyPr anchor="ctr">
            <a:noAutofit/>
          </a:bodyPr>
          <a:lstStyle/>
          <a:p>
            <a:r>
              <a:rPr lang="en-US" sz="4400" dirty="0">
                <a:solidFill>
                  <a:schemeClr val="bg1"/>
                </a:solidFill>
                <a:latin typeface="Big Shoulders Display Black" pitchFamily="2" charset="0"/>
              </a:rPr>
              <a:t>Reporting Requirements</a:t>
            </a:r>
          </a:p>
        </p:txBody>
      </p:sp>
    </p:spTree>
    <p:extLst>
      <p:ext uri="{BB962C8B-B14F-4D97-AF65-F5344CB8AC3E}">
        <p14:creationId xmlns:p14="http://schemas.microsoft.com/office/powerpoint/2010/main" val="464219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Programs &amp; Bid Incentives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37</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4096180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Summary Workshop Recap Report</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619038"/>
            <a:ext cx="6835196" cy="3645293"/>
          </a:xfrm>
          <a:prstGeom prst="rect">
            <a:avLst/>
          </a:prstGeom>
          <a:noFill/>
        </p:spPr>
        <p:txBody>
          <a:bodyPr wrap="square" rtlCol="0">
            <a:spAutoFit/>
          </a:bodyPr>
          <a:lstStyle/>
          <a:p>
            <a:pPr>
              <a:lnSpc>
                <a:spcPct val="80000"/>
              </a:lnSpc>
              <a:defRPr/>
            </a:pPr>
            <a:r>
              <a:rPr lang="en-US" altLang="en-US" sz="2400" b="1" dirty="0">
                <a:solidFill>
                  <a:srgbClr val="002060"/>
                </a:solidFill>
                <a:latin typeface="Arial" panose="020B0604020202020204" pitchFamily="34" charset="0"/>
                <a:cs typeface="Arial" panose="020B0604020202020204" pitchFamily="34" charset="0"/>
              </a:rPr>
              <a:t>Programs</a:t>
            </a:r>
            <a:r>
              <a:rPr lang="en-US" altLang="en-US" sz="2400" dirty="0">
                <a:solidFill>
                  <a:srgbClr val="002060"/>
                </a:solidFill>
                <a:latin typeface="Arial" panose="020B0604020202020204" pitchFamily="34" charset="0"/>
                <a:cs typeface="Arial" panose="020B0604020202020204" pitchFamily="34" charset="0"/>
              </a:rPr>
              <a:t> </a:t>
            </a:r>
          </a:p>
          <a:p>
            <a:pPr>
              <a:lnSpc>
                <a:spcPct val="80000"/>
              </a:lnSpc>
              <a:defRPr/>
            </a:pPr>
            <a:endParaRPr lang="en-US" altLang="en-US" sz="2400" dirty="0">
              <a:solidFill>
                <a:srgbClr val="002060"/>
              </a:solidFill>
              <a:latin typeface="Arial" panose="020B0604020202020204" pitchFamily="34" charset="0"/>
              <a:cs typeface="Arial" panose="020B0604020202020204" pitchFamily="34" charset="0"/>
            </a:endParaRP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Small Business Initiative (SBI) Construction</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Mid-Sized Business Initiative (MBI) Construction</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Non-Construction MBI Program </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Diversity Credit Program</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Target Market Program – Non-Construction Only</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Mentor/Protégé Program</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MBE/WBE Phased Graduation Program</a:t>
            </a:r>
          </a:p>
          <a:p>
            <a:pPr marL="285750" indent="-285750">
              <a:lnSpc>
                <a:spcPct val="80000"/>
              </a:lnSpc>
              <a:buFont typeface="Wingdings" panose="05000000000000000000" pitchFamily="2" charset="2"/>
              <a:buChar char="§"/>
              <a:defRPr/>
            </a:pPr>
            <a:endParaRPr lang="en-US" altLang="en-US" sz="2400" dirty="0"/>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139167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Summary Workshop Recap Report</a:t>
            </a:r>
          </a:p>
        </p:txBody>
      </p:sp>
      <p:sp>
        <p:nvSpPr>
          <p:cNvPr id="9" name="TextBox 8">
            <a:extLst>
              <a:ext uri="{FF2B5EF4-FFF2-40B4-BE49-F238E27FC236}">
                <a16:creationId xmlns:a16="http://schemas.microsoft.com/office/drawing/2014/main" id="{375A8454-BFCC-4596-BF31-ECF818FE74B7}"/>
              </a:ext>
            </a:extLst>
          </p:cNvPr>
          <p:cNvSpPr txBox="1"/>
          <p:nvPr/>
        </p:nvSpPr>
        <p:spPr>
          <a:xfrm>
            <a:off x="5010148" y="1056041"/>
            <a:ext cx="6491158" cy="4745915"/>
          </a:xfrm>
          <a:prstGeom prst="rect">
            <a:avLst/>
          </a:prstGeom>
          <a:noFill/>
        </p:spPr>
        <p:txBody>
          <a:bodyPr wrap="square" rtlCol="0">
            <a:spAutoFit/>
          </a:bodyPr>
          <a:lstStyle/>
          <a:p>
            <a:pPr>
              <a:lnSpc>
                <a:spcPct val="80000"/>
              </a:lnSpc>
              <a:defRPr/>
            </a:pPr>
            <a:r>
              <a:rPr lang="en-US" altLang="en-US" sz="2400" b="1" dirty="0">
                <a:solidFill>
                  <a:srgbClr val="002060"/>
                </a:solidFill>
                <a:latin typeface="Arial" panose="020B0604020202020204" pitchFamily="34" charset="0"/>
                <a:cs typeface="Arial" panose="020B0604020202020204" pitchFamily="34" charset="0"/>
              </a:rPr>
              <a:t>Bid Incentives</a:t>
            </a:r>
          </a:p>
          <a:p>
            <a:pPr>
              <a:lnSpc>
                <a:spcPct val="80000"/>
              </a:lnSpc>
              <a:defRPr/>
            </a:pPr>
            <a:endParaRPr lang="en-US" altLang="en-US" sz="2400" b="1" u="sng" dirty="0">
              <a:solidFill>
                <a:srgbClr val="002060"/>
              </a:solidFill>
              <a:latin typeface="Arial" panose="020B0604020202020204" pitchFamily="34" charset="0"/>
              <a:cs typeface="Arial" panose="020B0604020202020204" pitchFamily="34" charset="0"/>
            </a:endParaRP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Veteran-Owned Business Enterprises/Small Local Business JV + VBEs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Veteran-Owned Subcontractor Utilization</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Business Enterprises Owned by People with Disabilities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City-Based Manufacturers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City-Based Businesses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Apprentice Utilization – </a:t>
            </a:r>
            <a:r>
              <a:rPr lang="en-US" altLang="en-US" sz="2000">
                <a:solidFill>
                  <a:srgbClr val="002060"/>
                </a:solidFill>
                <a:latin typeface="Arial" panose="020B0604020202020204" pitchFamily="34" charset="0"/>
                <a:cs typeface="Arial" panose="020B0604020202020204" pitchFamily="34" charset="0"/>
              </a:rPr>
              <a:t>Returning Resident and </a:t>
            </a:r>
            <a:r>
              <a:rPr lang="en-US" altLang="en-US" sz="2000" dirty="0">
                <a:solidFill>
                  <a:srgbClr val="002060"/>
                </a:solidFill>
                <a:latin typeface="Arial" panose="020B0604020202020204" pitchFamily="34" charset="0"/>
                <a:cs typeface="Arial" panose="020B0604020202020204" pitchFamily="34" charset="0"/>
              </a:rPr>
              <a:t>CPS/CCC Graduates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Alternatively Powered Vehicles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Mentor/Protégé Program</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Project Area Subcontractor Utilization</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Equal Employment Opportunity (EEO)</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Incentive to Encourage Utilization of MBE/WBEs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Diverse Workforce and Management Incentives</a:t>
            </a:r>
          </a:p>
          <a:p>
            <a:pPr algn="just"/>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59655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27284" y="905782"/>
            <a:ext cx="7239000" cy="582941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Department overview</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Laws governing the procurement process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Procurement terms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Types of procurement</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Certification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Contract monitoring and compliance</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Programs &amp; bid incentives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DPS website</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Q &amp; A</a:t>
            </a: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2329217"/>
            <a:ext cx="6651318" cy="2693045"/>
          </a:xfrm>
          <a:prstGeom prst="rect">
            <a:avLst/>
          </a:prstGeom>
          <a:noFill/>
        </p:spPr>
        <p:txBody>
          <a:bodyPr wrap="square" rtlCol="0">
            <a:spAutoFit/>
          </a:bodyPr>
          <a:lstStyle/>
          <a:p>
            <a:pPr algn="just">
              <a:lnSpc>
                <a:spcPct val="125000"/>
              </a:lnSpc>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marL="0" marR="0">
              <a:spcBef>
                <a:spcPts val="0"/>
              </a:spcBef>
              <a:spcAft>
                <a:spcPts val="0"/>
              </a:spcAft>
            </a:pPr>
            <a:r>
              <a:rPr lang="en-US" sz="1800" dirty="0">
                <a:solidFill>
                  <a:srgbClr val="323130"/>
                </a:solidFill>
                <a:effectLst/>
                <a:latin typeface="Arial" panose="020B0604020202020204" pitchFamily="34" charset="0"/>
                <a:ea typeface="Times New Roman" panose="02020603050405020304" pitchFamily="18" charset="0"/>
                <a:cs typeface="Arial" panose="020B0604020202020204" pitchFamily="34" charset="0"/>
              </a:rPr>
              <a:t>Executive Order 2021-2 (EO) requires all contractors that have agreements with the City to submit annual reports about their company’s Business Diversity Program, or lack thereof. The Business Diversity Program and Utilization Report (BDPR) is due on July 1st of each calendar year from all contractors, with limited exceptions.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dedicated microsite with information, the reporting form, and FAQs can be found at </a:t>
            </a:r>
            <a:r>
              <a:rPr lang="en-US" sz="18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http://www.chicago.gov/bdp</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15043" y="1593668"/>
            <a:ext cx="3897135" cy="4068578"/>
          </a:xfrm>
          <a:solidFill>
            <a:schemeClr val="accent5">
              <a:lumMod val="75000"/>
            </a:schemeClr>
          </a:solidFill>
        </p:spPr>
        <p:txBody>
          <a:bodyPr anchor="ctr">
            <a:noAutofit/>
          </a:bodyPr>
          <a:lstStyle/>
          <a:p>
            <a:r>
              <a:rPr lang="en-US" sz="4400" dirty="0">
                <a:solidFill>
                  <a:schemeClr val="bg1"/>
                </a:solidFill>
                <a:latin typeface="Big Shoulders Display Black" pitchFamily="2" charset="0"/>
              </a:rPr>
              <a:t>Executive Order: Diversity Reporting</a:t>
            </a:r>
          </a:p>
        </p:txBody>
      </p:sp>
    </p:spTree>
    <p:extLst>
      <p:ext uri="{BB962C8B-B14F-4D97-AF65-F5344CB8AC3E}">
        <p14:creationId xmlns:p14="http://schemas.microsoft.com/office/powerpoint/2010/main" val="1811379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DPS Website</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41</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331899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DPS Website</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820513"/>
            <a:ext cx="6934698" cy="3751476"/>
          </a:xfrm>
          <a:prstGeom prst="rect">
            <a:avLst/>
          </a:prstGeom>
          <a:noFill/>
        </p:spPr>
        <p:txBody>
          <a:bodyPr wrap="square" rtlCol="0">
            <a:spAutoFit/>
          </a:bodyPr>
          <a:lstStyle/>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Awarded contracts and modifications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Payments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Bid tabulations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Weekly bid opportunities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Searchable MBE/WBE Directory</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Bid incentives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Regulations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www.chicago.gov/DPS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674606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0" y="0"/>
            <a:ext cx="533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070166" y="3591212"/>
            <a:ext cx="4843160" cy="1273629"/>
          </a:xfrm>
        </p:spPr>
        <p:txBody>
          <a:bodyPr anchor="ctr">
            <a:normAutofit/>
          </a:bodyPr>
          <a:lstStyle/>
          <a:p>
            <a:r>
              <a:rPr lang="en-US" sz="5400" dirty="0">
                <a:solidFill>
                  <a:schemeClr val="bg1"/>
                </a:solidFill>
                <a:latin typeface="Big Shoulders Display Black" pitchFamily="2" charset="0"/>
              </a:rPr>
              <a:t>QUESTIONS?</a:t>
            </a:r>
          </a:p>
        </p:txBody>
      </p:sp>
      <p:sp>
        <p:nvSpPr>
          <p:cNvPr id="7" name="Rectangle 6">
            <a:extLst>
              <a:ext uri="{FF2B5EF4-FFF2-40B4-BE49-F238E27FC236}">
                <a16:creationId xmlns:a16="http://schemas.microsoft.com/office/drawing/2014/main" id="{2DF58C6D-2877-450D-B471-C8085089FD1B}"/>
              </a:ext>
            </a:extLst>
          </p:cNvPr>
          <p:cNvSpPr/>
          <p:nvPr/>
        </p:nvSpPr>
        <p:spPr>
          <a:xfrm>
            <a:off x="6227483" y="4904697"/>
            <a:ext cx="5529942" cy="50507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348314" y="5088746"/>
            <a:ext cx="5288280" cy="304747"/>
          </a:xfrm>
        </p:spPr>
        <p:txBody>
          <a:bodyPr>
            <a:noAutofit/>
          </a:bodyPr>
          <a:lstStyle/>
          <a:p>
            <a:pPr algn="r"/>
            <a:r>
              <a:rPr lang="en-US" sz="1200" dirty="0">
                <a:latin typeface="Arial" panose="020B0604020202020204" pitchFamily="34" charset="0"/>
                <a:cs typeface="Arial" panose="020B0604020202020204" pitchFamily="34" charset="0"/>
              </a:rPr>
              <a:t>Do you have a question? Please use the WebEx Q&amp;A feature as shown.</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62" y="428430"/>
            <a:ext cx="4262811" cy="823965"/>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43</a:t>
            </a:fld>
            <a:endParaRPr lang="en-US"/>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622" y="428430"/>
            <a:ext cx="2993012" cy="3006226"/>
          </a:xfrm>
          <a:prstGeom prst="rect">
            <a:avLst/>
          </a:prstGeom>
        </p:spPr>
      </p:pic>
    </p:spTree>
    <p:extLst>
      <p:ext uri="{BB962C8B-B14F-4D97-AF65-F5344CB8AC3E}">
        <p14:creationId xmlns:p14="http://schemas.microsoft.com/office/powerpoint/2010/main" val="369876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2BE730E-3A48-4CBD-8E48-B35F154D8350}"/>
              </a:ext>
            </a:extLst>
          </p:cNvPr>
          <p:cNvPicPr>
            <a:picLocks noGrp="1" noChangeAspect="1"/>
          </p:cNvPicPr>
          <p:nvPr>
            <p:ph type="pic" sz="quarter" idx="13"/>
          </p:nvPr>
        </p:nvPicPr>
        <p:blipFill>
          <a:blip r:embed="rId2"/>
          <a:srcRect/>
          <a:stretch/>
        </p:blipFill>
        <p:spPr>
          <a:xfrm>
            <a:off x="0" y="-77694"/>
            <a:ext cx="12192000" cy="6858000"/>
          </a:xfrm>
        </p:spPr>
      </p:pic>
      <p:sp>
        <p:nvSpPr>
          <p:cNvPr id="15" name="Title 14">
            <a:extLst>
              <a:ext uri="{FF2B5EF4-FFF2-40B4-BE49-F238E27FC236}">
                <a16:creationId xmlns:a16="http://schemas.microsoft.com/office/drawing/2014/main" id="{985311D1-54C5-4629-99A1-D0E53D8E6534}"/>
              </a:ext>
            </a:extLst>
          </p:cNvPr>
          <p:cNvSpPr>
            <a:spLocks noGrp="1"/>
          </p:cNvSpPr>
          <p:nvPr>
            <p:ph type="title"/>
          </p:nvPr>
        </p:nvSpPr>
        <p:spPr>
          <a:xfrm>
            <a:off x="-2" y="3299012"/>
            <a:ext cx="12192002" cy="2077807"/>
          </a:xfrm>
        </p:spPr>
        <p:txBody>
          <a:bodyPr/>
          <a:lstStyle/>
          <a:p>
            <a:pPr algn="just"/>
            <a:r>
              <a:rPr lang="en-US" sz="1400" dirty="0">
                <a:solidFill>
                  <a:srgbClr val="002060"/>
                </a:solidFill>
              </a:rPr>
              <a:t>DPS is the contracting authority for the procurement of goods and services for the City of Chicago. We work together as a team and with our customers to guarantee an open, fair, and timely process by establishing, communicating, and enforcing superior business practices.</a:t>
            </a:r>
            <a:br>
              <a:rPr lang="en-US" sz="1400" dirty="0"/>
            </a:br>
            <a:endParaRPr lang="en-US" sz="1400" dirty="0"/>
          </a:p>
        </p:txBody>
      </p:sp>
      <p:sp>
        <p:nvSpPr>
          <p:cNvPr id="17" name="Text Placeholder 16">
            <a:extLst>
              <a:ext uri="{FF2B5EF4-FFF2-40B4-BE49-F238E27FC236}">
                <a16:creationId xmlns:a16="http://schemas.microsoft.com/office/drawing/2014/main" id="{172E38AD-9DB1-4BF6-B4CA-5E36E2D4D485}"/>
              </a:ext>
            </a:extLst>
          </p:cNvPr>
          <p:cNvSpPr>
            <a:spLocks noGrp="1"/>
          </p:cNvSpPr>
          <p:nvPr>
            <p:ph type="body" sz="quarter" idx="16"/>
          </p:nvPr>
        </p:nvSpPr>
        <p:spPr>
          <a:xfrm>
            <a:off x="0" y="2157506"/>
            <a:ext cx="12192000" cy="1141506"/>
          </a:xfrm>
        </p:spPr>
        <p:txBody>
          <a:bodyPr/>
          <a:lstStyle/>
          <a:p>
            <a:endParaRPr lang="en-US" sz="2400" b="1" dirty="0"/>
          </a:p>
          <a:p>
            <a:r>
              <a:rPr lang="en-US" sz="2400" b="1" dirty="0">
                <a:solidFill>
                  <a:srgbClr val="002060"/>
                </a:solidFill>
              </a:rPr>
              <a:t>DEPARTMENT OVERVIEW</a:t>
            </a:r>
          </a:p>
        </p:txBody>
      </p:sp>
      <p:sp>
        <p:nvSpPr>
          <p:cNvPr id="2" name="Date Placeholder 1">
            <a:extLst>
              <a:ext uri="{FF2B5EF4-FFF2-40B4-BE49-F238E27FC236}">
                <a16:creationId xmlns:a16="http://schemas.microsoft.com/office/drawing/2014/main" id="{4AA8F9F4-A920-42CD-8FC8-D0EE17712B40}"/>
              </a:ext>
            </a:extLst>
          </p:cNvPr>
          <p:cNvSpPr>
            <a:spLocks noGrp="1"/>
          </p:cNvSpPr>
          <p:nvPr>
            <p:ph type="dt" sz="half" idx="4294967295"/>
          </p:nvPr>
        </p:nvSpPr>
        <p:spPr>
          <a:xfrm>
            <a:off x="838200" y="6356350"/>
            <a:ext cx="2743200" cy="365125"/>
          </a:xfrm>
        </p:spPr>
        <p:txBody>
          <a:bodyPr/>
          <a:lstStyle/>
          <a:p>
            <a:r>
              <a:rPr lang="en-US" dirty="0"/>
              <a:t>20XX</a:t>
            </a:r>
          </a:p>
        </p:txBody>
      </p:sp>
      <p:sp>
        <p:nvSpPr>
          <p:cNvPr id="3" name="Footer Placeholder 2">
            <a:extLst>
              <a:ext uri="{FF2B5EF4-FFF2-40B4-BE49-F238E27FC236}">
                <a16:creationId xmlns:a16="http://schemas.microsoft.com/office/drawing/2014/main" id="{86EA67BE-8C4A-498B-BE79-A779F07A5E7B}"/>
              </a:ext>
            </a:extLst>
          </p:cNvPr>
          <p:cNvSpPr>
            <a:spLocks noGrp="1"/>
          </p:cNvSpPr>
          <p:nvPr>
            <p:ph type="ftr" sz="quarter" idx="4294967295"/>
          </p:nvPr>
        </p:nvSpPr>
        <p:spPr>
          <a:xfrm>
            <a:off x="4038600"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97E49766-851F-4808-BD95-B55C6D1316C1}"/>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5</a:t>
            </a:fld>
            <a:endParaRPr lang="en-US" dirty="0"/>
          </a:p>
        </p:txBody>
      </p:sp>
    </p:spTree>
    <p:extLst>
      <p:ext uri="{BB962C8B-B14F-4D97-AF65-F5344CB8AC3E}">
        <p14:creationId xmlns:p14="http://schemas.microsoft.com/office/powerpoint/2010/main" val="1388807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Laws Governing the Process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6</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Laws Governing the Process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5" y="1328039"/>
            <a:ext cx="6626326" cy="4201920"/>
          </a:xfrm>
          <a:prstGeom prst="rect">
            <a:avLst/>
          </a:prstGeom>
          <a:noFill/>
        </p:spPr>
        <p:txBody>
          <a:bodyPr wrap="square" rtlCol="0">
            <a:spAutoFit/>
          </a:bodyPr>
          <a:lstStyle/>
          <a:p>
            <a:pPr>
              <a:lnSpc>
                <a:spcPct val="125000"/>
              </a:lnSpc>
              <a:spcBef>
                <a:spcPct val="0"/>
              </a:spcBef>
              <a:buClr>
                <a:srgbClr val="002060"/>
              </a:buClr>
              <a:buSzPct val="100000"/>
            </a:pPr>
            <a:r>
              <a:rPr lang="en-US" altLang="en-US" sz="2400" dirty="0">
                <a:solidFill>
                  <a:srgbClr val="002060"/>
                </a:solidFill>
                <a:latin typeface="Arial" panose="020B0604020202020204" pitchFamily="34" charset="0"/>
                <a:cs typeface="Arial" panose="020B0604020202020204" pitchFamily="34" charset="0"/>
              </a:rPr>
              <a:t>Municipal Purchasing Act </a:t>
            </a:r>
            <a:r>
              <a:rPr lang="en-US" altLang="en-US" sz="2000" dirty="0">
                <a:solidFill>
                  <a:srgbClr val="002060"/>
                </a:solidFill>
                <a:latin typeface="Arial" panose="020B0604020202020204" pitchFamily="34" charset="0"/>
                <a:cs typeface="Arial" panose="020B0604020202020204" pitchFamily="34" charset="0"/>
              </a:rPr>
              <a:t>(65 ILCS 5/8-10-1 et seq.)</a:t>
            </a:r>
          </a:p>
          <a:p>
            <a:pPr>
              <a:lnSpc>
                <a:spcPct val="125000"/>
              </a:lnSpc>
              <a:spcBef>
                <a:spcPct val="0"/>
              </a:spcBef>
              <a:buClr>
                <a:srgbClr val="002060"/>
              </a:buClr>
              <a:buSzPct val="100000"/>
            </a:pPr>
            <a:endParaRPr lang="en-US" altLang="en-US" sz="2400" dirty="0">
              <a:solidFill>
                <a:srgbClr val="002060"/>
              </a:solidFill>
              <a:latin typeface="Arial" panose="020B0604020202020204" pitchFamily="34" charset="0"/>
              <a:cs typeface="Arial" panose="020B0604020202020204" pitchFamily="34" charset="0"/>
            </a:endParaRPr>
          </a:p>
          <a:p>
            <a:pPr marL="1257300" lvl="2" indent="-342900">
              <a:lnSpc>
                <a:spcPct val="125000"/>
              </a:lnSpc>
              <a:spcBef>
                <a:spcPct val="0"/>
              </a:spcBef>
              <a:buClr>
                <a:srgbClr val="002060"/>
              </a:buClr>
              <a:buSzPct val="100000"/>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The state statute that governs the City’s procurement practices</a:t>
            </a:r>
          </a:p>
          <a:p>
            <a:pPr marL="342900" indent="-342900">
              <a:lnSpc>
                <a:spcPct val="125000"/>
              </a:lnSpc>
              <a:spcBef>
                <a:spcPct val="0"/>
              </a:spcBef>
              <a:buClr>
                <a:srgbClr val="002060"/>
              </a:buClr>
              <a:buSzPct val="100000"/>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a:lnSpc>
                <a:spcPct val="125000"/>
              </a:lnSpc>
              <a:spcBef>
                <a:spcPct val="0"/>
              </a:spcBef>
              <a:buClr>
                <a:srgbClr val="002060"/>
              </a:buClr>
              <a:buSzPct val="100000"/>
            </a:pPr>
            <a:r>
              <a:rPr lang="en-US" altLang="en-US" sz="2400" dirty="0">
                <a:solidFill>
                  <a:srgbClr val="002060"/>
                </a:solidFill>
                <a:latin typeface="Arial" panose="020B0604020202020204" pitchFamily="34" charset="0"/>
                <a:cs typeface="Arial" panose="020B0604020202020204" pitchFamily="34" charset="0"/>
              </a:rPr>
              <a:t>Chapter 2-92 of the Municipal Code of Chicago</a:t>
            </a:r>
          </a:p>
          <a:p>
            <a:pPr>
              <a:lnSpc>
                <a:spcPct val="125000"/>
              </a:lnSpc>
              <a:spcBef>
                <a:spcPct val="0"/>
              </a:spcBef>
              <a:buClr>
                <a:srgbClr val="002060"/>
              </a:buClr>
              <a:buSzPct val="100000"/>
            </a:pPr>
            <a:endParaRPr lang="en-US" altLang="en-US" sz="2400" dirty="0">
              <a:solidFill>
                <a:srgbClr val="002060"/>
              </a:solidFill>
              <a:latin typeface="Arial" panose="020B0604020202020204" pitchFamily="34" charset="0"/>
              <a:cs typeface="Arial" panose="020B0604020202020204" pitchFamily="34" charset="0"/>
            </a:endParaRPr>
          </a:p>
          <a:p>
            <a:pPr marL="1257300" lvl="2" indent="-342900">
              <a:lnSpc>
                <a:spcPct val="125000"/>
              </a:lnSpc>
              <a:spcBef>
                <a:spcPct val="0"/>
              </a:spcBef>
              <a:buClr>
                <a:srgbClr val="002060"/>
              </a:buClr>
              <a:buSzPct val="100000"/>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The City ordinances that governs purchasing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Procurement Terms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8</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853081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Procurement Terms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176922"/>
            <a:ext cx="6512026" cy="514833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Bid Package</a:t>
            </a:r>
            <a:r>
              <a:rPr lang="en-US" sz="2200" dirty="0">
                <a:solidFill>
                  <a:srgbClr val="002060"/>
                </a:solidFill>
                <a:latin typeface="Arial" panose="020B0604020202020204" pitchFamily="34" charset="0"/>
                <a:cs typeface="Arial" panose="020B0604020202020204" pitchFamily="34" charset="0"/>
              </a:rPr>
              <a:t>- </a:t>
            </a:r>
            <a:r>
              <a:rPr lang="en-US" altLang="en-US" sz="2200" dirty="0">
                <a:solidFill>
                  <a:srgbClr val="002060"/>
                </a:solidFill>
                <a:latin typeface="Arial" panose="020B0604020202020204" pitchFamily="34" charset="0"/>
                <a:cs typeface="Arial" panose="020B0604020202020204" pitchFamily="34" charset="0"/>
              </a:rPr>
              <a:t>A</a:t>
            </a:r>
            <a:r>
              <a:rPr lang="en-US" altLang="en-US" sz="2200" b="1" dirty="0">
                <a:solidFill>
                  <a:srgbClr val="002060"/>
                </a:solidFill>
                <a:latin typeface="Arial" panose="020B0604020202020204" pitchFamily="34" charset="0"/>
                <a:cs typeface="Arial" panose="020B0604020202020204" pitchFamily="34" charset="0"/>
              </a:rPr>
              <a:t> </a:t>
            </a:r>
            <a:r>
              <a:rPr lang="en-US" altLang="en-US" sz="2200" dirty="0">
                <a:solidFill>
                  <a:srgbClr val="002060"/>
                </a:solidFill>
                <a:latin typeface="Arial" panose="020B0604020202020204" pitchFamily="34" charset="0"/>
                <a:cs typeface="Arial" panose="020B0604020202020204" pitchFamily="34" charset="0"/>
              </a:rPr>
              <a:t>set of documents issued by the City to solicit bids for goods and services. Bid packages are now all provided electronically through the City’s e-Procurement system.</a:t>
            </a:r>
          </a:p>
          <a:p>
            <a:pPr marL="285750" indent="-285750">
              <a:lnSpc>
                <a:spcPct val="150000"/>
              </a:lnSpc>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Addendum</a:t>
            </a:r>
            <a:r>
              <a:rPr lang="en-US" sz="2200" dirty="0">
                <a:solidFill>
                  <a:srgbClr val="002060"/>
                </a:solidFill>
                <a:latin typeface="Arial" panose="020B0604020202020204" pitchFamily="34" charset="0"/>
                <a:cs typeface="Arial" panose="020B0604020202020204" pitchFamily="34" charset="0"/>
              </a:rPr>
              <a:t>- </a:t>
            </a:r>
            <a:r>
              <a:rPr lang="en-US" altLang="en-US" sz="2200" dirty="0">
                <a:solidFill>
                  <a:srgbClr val="002060"/>
                </a:solidFill>
                <a:latin typeface="Arial" panose="020B0604020202020204" pitchFamily="34" charset="0"/>
                <a:cs typeface="Arial" panose="020B0604020202020204" pitchFamily="34" charset="0"/>
              </a:rPr>
              <a:t>A change to the City’s requirements in an invitation to bid, request for qualifications, or request for proposals. Addenda are all uploaded to e-Procurement. When addenda are uploaded to e-Procurement, notice is sent to all vendors registered for the solicitation</a:t>
            </a:r>
            <a:r>
              <a:rPr lang="en-US" altLang="en-US" sz="2400" dirty="0">
                <a:solidFill>
                  <a:srgbClr val="002060"/>
                </a:solidFill>
                <a:latin typeface="Arial" panose="020B0604020202020204" pitchFamily="34" charset="0"/>
                <a:cs typeface="Arial" panose="020B0604020202020204" pitchFamily="34" charset="0"/>
              </a:rPr>
              <a:t>.</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495014452"/>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119E3DC-63DC-4703-A1A6-A21819296CF6}">
  <ds:schemaRefs>
    <ds:schemaRef ds:uri="http://schemas.microsoft.com/sharepoint/v3/contenttype/forms"/>
  </ds:schemaRefs>
</ds:datastoreItem>
</file>

<file path=customXml/itemProps2.xml><?xml version="1.0" encoding="utf-8"?>
<ds:datastoreItem xmlns:ds="http://schemas.openxmlformats.org/officeDocument/2006/customXml" ds:itemID="{3E84E3F0-7763-473A-A672-F70F538DA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0C81F5-4E08-4068-8DC9-6D21305E57B8}">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230e9df3-be65-4c73-a93b-d1236ebd677e"/>
    <ds:schemaRef ds:uri="http://schemas.microsoft.com/sharepoint/v3"/>
    <ds:schemaRef ds:uri="16c05727-aa75-4e4a-9b5f-8a80a1165891"/>
    <ds:schemaRef ds:uri="71af3243-3dd4-4a8d-8c0d-dd76da1f02a5"/>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Coastal presentation</Template>
  <TotalTime>463</TotalTime>
  <Words>2152</Words>
  <Application>Microsoft Office PowerPoint</Application>
  <PresentationFormat>Widescreen</PresentationFormat>
  <Paragraphs>326</Paragraphs>
  <Slides>43</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Big Shoulders Display Black</vt:lpstr>
      <vt:lpstr>Calibri</vt:lpstr>
      <vt:lpstr>Calibri Light</vt:lpstr>
      <vt:lpstr>Courier New</vt:lpstr>
      <vt:lpstr>Roboto Light</vt:lpstr>
      <vt:lpstr>Segoe UI</vt:lpstr>
      <vt:lpstr>Segoe UI Light</vt:lpstr>
      <vt:lpstr>Wingdings</vt:lpstr>
      <vt:lpstr>Office Theme</vt:lpstr>
      <vt:lpstr>Office Theme</vt:lpstr>
      <vt:lpstr>Procurement Fundamentals: Doing Business with the City of Chicago</vt:lpstr>
      <vt:lpstr>Welcome</vt:lpstr>
      <vt:lpstr>PowerPoint Presentation</vt:lpstr>
      <vt:lpstr>OUR GOALS AT A GLANCE</vt:lpstr>
      <vt:lpstr>DPS is the contracting authority for the procurement of goods and services for the City of Chicago. We work together as a team and with our customers to guarantee an open, fair, and timely process by establishing, communicating, and enforcing superior business practices. </vt:lpstr>
      <vt:lpstr>Laws Governing the Process</vt:lpstr>
      <vt:lpstr>Laws Governing the Process</vt:lpstr>
      <vt:lpstr>Procurement Terms</vt:lpstr>
      <vt:lpstr>Procurement Terms</vt:lpstr>
      <vt:lpstr>Procurement Terms</vt:lpstr>
      <vt:lpstr>Types of Procurement</vt:lpstr>
      <vt:lpstr>Procurement Types</vt:lpstr>
      <vt:lpstr>Small Orders</vt:lpstr>
      <vt:lpstr>Competitive Bids</vt:lpstr>
      <vt:lpstr>Competitive Bids</vt:lpstr>
      <vt:lpstr>Competitive Bids</vt:lpstr>
      <vt:lpstr>Competitive Bids</vt:lpstr>
      <vt:lpstr>Competitive Bids</vt:lpstr>
      <vt:lpstr>Competitive Bids</vt:lpstr>
      <vt:lpstr>Competitive Bids</vt:lpstr>
      <vt:lpstr>Job Order Contracts (JOC)</vt:lpstr>
      <vt:lpstr>Requests for Proposals (RFP)</vt:lpstr>
      <vt:lpstr>Requests for Qualifications (RFQ)</vt:lpstr>
      <vt:lpstr>Economic Disclosure Statements (EDS)</vt:lpstr>
      <vt:lpstr>Certification</vt:lpstr>
      <vt:lpstr>Certification</vt:lpstr>
      <vt:lpstr>Certification</vt:lpstr>
      <vt:lpstr>MBE/WBE/DBE Participation</vt:lpstr>
      <vt:lpstr>Commercially Useful Function</vt:lpstr>
      <vt:lpstr>Reduction, Waiver &amp; Good Faith Efforts</vt:lpstr>
      <vt:lpstr>Contract Monitoring and Compliance</vt:lpstr>
      <vt:lpstr>Contract Monitoring and Compliance</vt:lpstr>
      <vt:lpstr>Chicago Residency Ordinance (CRO)</vt:lpstr>
      <vt:lpstr>Equal Employment Opportunity</vt:lpstr>
      <vt:lpstr>Ways to Achieve Compliance</vt:lpstr>
      <vt:lpstr>Reporting Requirements</vt:lpstr>
      <vt:lpstr>Programs &amp; Bid Incentives</vt:lpstr>
      <vt:lpstr>Summary Workshop Recap Report</vt:lpstr>
      <vt:lpstr>Summary Workshop Recap Report</vt:lpstr>
      <vt:lpstr>Executive Order: Diversity Reporting</vt:lpstr>
      <vt:lpstr>DPS Website</vt:lpstr>
      <vt:lpstr>DPS Website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Jacqueline Umbles</dc:creator>
  <cp:lastModifiedBy>Jacqueline Umbles</cp:lastModifiedBy>
  <cp:revision>15</cp:revision>
  <dcterms:created xsi:type="dcterms:W3CDTF">2023-04-04T15:34:25Z</dcterms:created>
  <dcterms:modified xsi:type="dcterms:W3CDTF">2024-03-26T16:21:26Z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